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notesSlides/notesSlide16.xml" ContentType="application/vnd.openxmlformats-officedocument.presentationml.notes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drawings/drawing1.xml" ContentType="application/vnd.openxmlformats-officedocument.drawingml.chartshape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vml" ContentType="application/vnd.openxmlformats-officedocument.vmlDrawing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xls" ContentType="application/vnd.ms-excel"/>
  <Override PartName="/ppt/notesSlides/notesSlide18.xml" ContentType="application/vnd.openxmlformats-officedocument.presentationml.notesSlide+xml"/>
  <Default Extension="wmf" ContentType="image/x-wmf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4" r:id="rId2"/>
    <p:sldMasterId id="2147483662" r:id="rId3"/>
  </p:sldMasterIdLst>
  <p:notesMasterIdLst>
    <p:notesMasterId r:id="rId26"/>
  </p:notesMasterIdLst>
  <p:handoutMasterIdLst>
    <p:handoutMasterId r:id="rId27"/>
  </p:handoutMasterIdLst>
  <p:sldIdLst>
    <p:sldId id="256" r:id="rId4"/>
    <p:sldId id="373" r:id="rId5"/>
    <p:sldId id="371" r:id="rId6"/>
    <p:sldId id="393" r:id="rId7"/>
    <p:sldId id="382" r:id="rId8"/>
    <p:sldId id="392" r:id="rId9"/>
    <p:sldId id="372" r:id="rId10"/>
    <p:sldId id="391" r:id="rId11"/>
    <p:sldId id="383" r:id="rId12"/>
    <p:sldId id="385" r:id="rId13"/>
    <p:sldId id="387" r:id="rId14"/>
    <p:sldId id="386" r:id="rId15"/>
    <p:sldId id="374" r:id="rId16"/>
    <p:sldId id="341" r:id="rId17"/>
    <p:sldId id="394" r:id="rId18"/>
    <p:sldId id="375" r:id="rId19"/>
    <p:sldId id="395" r:id="rId20"/>
    <p:sldId id="390" r:id="rId21"/>
    <p:sldId id="355" r:id="rId22"/>
    <p:sldId id="369" r:id="rId23"/>
    <p:sldId id="389" r:id="rId24"/>
    <p:sldId id="335" r:id="rId25"/>
  </p:sldIdLst>
  <p:sldSz cx="9144000" cy="6858000" type="screen4x3"/>
  <p:notesSz cx="6811963" cy="9942513"/>
  <p:defaultTextStyle>
    <a:defPPr>
      <a:defRPr lang="de-A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8C0006"/>
    <a:srgbClr val="910006"/>
    <a:srgbClr val="990006"/>
    <a:srgbClr val="960006"/>
    <a:srgbClr val="990023"/>
    <a:srgbClr val="930006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40" autoAdjust="0"/>
    <p:restoredTop sz="92880" autoAdjust="0"/>
  </p:normalViewPr>
  <p:slideViewPr>
    <p:cSldViewPr>
      <p:cViewPr>
        <p:scale>
          <a:sx n="75" d="100"/>
          <a:sy n="75" d="100"/>
        </p:scale>
        <p:origin x="-1266" y="-72"/>
      </p:cViewPr>
      <p:guideLst>
        <p:guide orient="horz" pos="2160"/>
        <p:guide pos="278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-3318" y="-108"/>
      </p:cViewPr>
      <p:guideLst>
        <p:guide orient="horz" pos="3132"/>
        <p:guide pos="214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tp://ftp.zew.de/pub/zew-docs/div/konjunktur.xls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Dokumente%20und%20Einstellungen\meier\Desktop\Version%202%20Erl&#246;se%20u%20%20Preise%20detailliert%20Okt%2008%20bis%20Okt%2009.xlsx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kumente%20und%20Einstellungen\putza\Desktop\Nadelschnittholkonferenz\Version%202%20Erl&#246;se%20u%20%20Preise%20detailliert%20Okt%2008%20bis%20Okt%2009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AT"/>
  <c:chart>
    <c:title>
      <c:tx>
        <c:rich>
          <a:bodyPr/>
          <a:lstStyle/>
          <a:p>
            <a:pPr>
              <a:defRPr sz="14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de-DE" dirty="0"/>
              <a:t>ZEW  </a:t>
            </a:r>
            <a:r>
              <a:rPr lang="de-DE" dirty="0" err="1"/>
              <a:t>Indicator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Economic</a:t>
            </a:r>
            <a:r>
              <a:rPr lang="de-DE" dirty="0"/>
              <a:t> Sentiment (Germany)</a:t>
            </a:r>
          </a:p>
        </c:rich>
      </c:tx>
      <c:layout>
        <c:manualLayout>
          <c:xMode val="edge"/>
          <c:yMode val="edge"/>
          <c:x val="0.24529519460155524"/>
          <c:y val="2.8255028373093891E-2"/>
        </c:manualLayout>
      </c:layout>
      <c:spPr>
        <a:solidFill>
          <a:srgbClr val="FFFFFF"/>
        </a:solidFill>
        <a:ln w="25400">
          <a:noFill/>
        </a:ln>
      </c:spPr>
    </c:title>
    <c:plotArea>
      <c:layout>
        <c:manualLayout>
          <c:layoutTarget val="inner"/>
          <c:xMode val="edge"/>
          <c:yMode val="edge"/>
          <c:x val="4.0928258967629048E-2"/>
          <c:y val="8.7542087542087546E-2"/>
          <c:w val="0.94769138232720962"/>
          <c:h val="0.79677765526139965"/>
        </c:manualLayout>
      </c:layout>
      <c:lineChart>
        <c:grouping val="standard"/>
        <c:ser>
          <c:idx val="0"/>
          <c:order val="0"/>
          <c:spPr>
            <a:ln w="38100">
              <a:solidFill>
                <a:srgbClr val="000080"/>
              </a:solidFill>
              <a:prstDash val="solid"/>
            </a:ln>
          </c:spPr>
          <c:marker>
            <c:symbol val="none"/>
          </c:marker>
          <c:cat>
            <c:numRef>
              <c:f>[konjunktur.xls]data!$A$205:$A$229</c:f>
              <c:numCache>
                <c:formatCode>mmm/yy</c:formatCode>
                <c:ptCount val="25"/>
                <c:pt idx="0">
                  <c:v>39753</c:v>
                </c:pt>
                <c:pt idx="1">
                  <c:v>39783</c:v>
                </c:pt>
                <c:pt idx="2">
                  <c:v>39814</c:v>
                </c:pt>
                <c:pt idx="3">
                  <c:v>39845</c:v>
                </c:pt>
                <c:pt idx="4">
                  <c:v>39873</c:v>
                </c:pt>
                <c:pt idx="5">
                  <c:v>39904</c:v>
                </c:pt>
                <c:pt idx="6">
                  <c:v>39934</c:v>
                </c:pt>
                <c:pt idx="7">
                  <c:v>39965</c:v>
                </c:pt>
                <c:pt idx="8">
                  <c:v>39995</c:v>
                </c:pt>
                <c:pt idx="9">
                  <c:v>40026</c:v>
                </c:pt>
                <c:pt idx="10">
                  <c:v>40057</c:v>
                </c:pt>
                <c:pt idx="11">
                  <c:v>40087</c:v>
                </c:pt>
                <c:pt idx="12">
                  <c:v>40118</c:v>
                </c:pt>
                <c:pt idx="13">
                  <c:v>40148</c:v>
                </c:pt>
                <c:pt idx="14">
                  <c:v>40179</c:v>
                </c:pt>
                <c:pt idx="15">
                  <c:v>40210</c:v>
                </c:pt>
                <c:pt idx="16">
                  <c:v>40238</c:v>
                </c:pt>
                <c:pt idx="17">
                  <c:v>40269</c:v>
                </c:pt>
                <c:pt idx="18">
                  <c:v>40299</c:v>
                </c:pt>
                <c:pt idx="19">
                  <c:v>40330</c:v>
                </c:pt>
                <c:pt idx="20">
                  <c:v>40360</c:v>
                </c:pt>
                <c:pt idx="21">
                  <c:v>40391</c:v>
                </c:pt>
                <c:pt idx="22">
                  <c:v>40422</c:v>
                </c:pt>
                <c:pt idx="23">
                  <c:v>40452</c:v>
                </c:pt>
                <c:pt idx="24">
                  <c:v>40483</c:v>
                </c:pt>
              </c:numCache>
            </c:numRef>
          </c:cat>
          <c:val>
            <c:numRef>
              <c:f>[konjunktur.xls]data!$B$205:$B$229</c:f>
              <c:numCache>
                <c:formatCode>General</c:formatCode>
                <c:ptCount val="25"/>
                <c:pt idx="0">
                  <c:v>-53.5</c:v>
                </c:pt>
                <c:pt idx="1">
                  <c:v>-45.2</c:v>
                </c:pt>
                <c:pt idx="2">
                  <c:v>-31</c:v>
                </c:pt>
                <c:pt idx="3">
                  <c:v>-5.8</c:v>
                </c:pt>
                <c:pt idx="4">
                  <c:v>-3.5</c:v>
                </c:pt>
                <c:pt idx="5">
                  <c:v>13</c:v>
                </c:pt>
                <c:pt idx="6">
                  <c:v>31.1</c:v>
                </c:pt>
                <c:pt idx="7">
                  <c:v>44.8</c:v>
                </c:pt>
                <c:pt idx="8">
                  <c:v>39.5</c:v>
                </c:pt>
                <c:pt idx="9">
                  <c:v>56.1</c:v>
                </c:pt>
                <c:pt idx="10">
                  <c:v>57.7</c:v>
                </c:pt>
                <c:pt idx="11">
                  <c:v>56</c:v>
                </c:pt>
                <c:pt idx="12">
                  <c:v>51.1</c:v>
                </c:pt>
                <c:pt idx="13">
                  <c:v>50.4</c:v>
                </c:pt>
                <c:pt idx="14">
                  <c:v>47.2</c:v>
                </c:pt>
                <c:pt idx="15">
                  <c:v>45.1</c:v>
                </c:pt>
                <c:pt idx="16">
                  <c:v>44.5</c:v>
                </c:pt>
                <c:pt idx="17">
                  <c:v>53</c:v>
                </c:pt>
                <c:pt idx="18">
                  <c:v>45.8</c:v>
                </c:pt>
                <c:pt idx="19">
                  <c:v>28.7</c:v>
                </c:pt>
                <c:pt idx="20">
                  <c:v>21.2</c:v>
                </c:pt>
                <c:pt idx="21">
                  <c:v>14</c:v>
                </c:pt>
                <c:pt idx="22">
                  <c:v>-4.3</c:v>
                </c:pt>
                <c:pt idx="23">
                  <c:v>-7.2</c:v>
                </c:pt>
                <c:pt idx="24">
                  <c:v>1.8</c:v>
                </c:pt>
              </c:numCache>
            </c:numRef>
          </c:val>
        </c:ser>
        <c:marker val="1"/>
        <c:axId val="47520000"/>
        <c:axId val="47562752"/>
      </c:lineChart>
      <c:dateAx>
        <c:axId val="47520000"/>
        <c:scaling>
          <c:orientation val="minMax"/>
        </c:scaling>
        <c:axPos val="b"/>
        <c:numFmt formatCode="mmm/yy" sourceLinked="0"/>
        <c:tickLblPos val="nextTo"/>
        <c:txPr>
          <a:bodyPr rot="5400000" vert="horz"/>
          <a:lstStyle/>
          <a:p>
            <a:pPr>
              <a:defRPr/>
            </a:pPr>
            <a:endParaRPr lang="de-DE"/>
          </a:p>
        </c:txPr>
        <c:crossAx val="47562752"/>
        <c:crosses val="autoZero"/>
        <c:auto val="1"/>
        <c:lblOffset val="100"/>
        <c:baseTimeUnit val="months"/>
        <c:majorUnit val="1"/>
        <c:majorTimeUnit val="months"/>
        <c:minorUnit val="1"/>
        <c:minorTimeUnit val="months"/>
      </c:dateAx>
      <c:valAx>
        <c:axId val="47562752"/>
        <c:scaling>
          <c:orientation val="minMax"/>
        </c:scaling>
        <c:axPos val="l"/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47520000"/>
        <c:crosses val="autoZero"/>
        <c:crossBetween val="between"/>
      </c:valAx>
      <c:spPr>
        <a:noFill/>
        <a:ln w="3175">
          <a:solidFill>
            <a:srgbClr val="000000"/>
          </a:solidFill>
          <a:prstDash val="solid"/>
        </a:ln>
      </c:spPr>
    </c:plotArea>
    <c:plotVisOnly val="1"/>
    <c:dispBlanksAs val="gap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de-DE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AT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de-DE" dirty="0" smtClean="0"/>
              <a:t>Erlöse und Preise Okt</a:t>
            </a:r>
            <a:r>
              <a:rPr lang="de-DE" baseline="0" dirty="0" smtClean="0"/>
              <a:t> 08 – Prognose März 10 </a:t>
            </a:r>
            <a:endParaRPr lang="de-DE" dirty="0"/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Tabelle1!$B$57</c:f>
              <c:strCache>
                <c:ptCount val="1"/>
                <c:pt idx="0">
                  <c:v>BSH-Preis MMKK</c:v>
                </c:pt>
              </c:strCache>
            </c:strRef>
          </c:tx>
          <c:dPt>
            <c:idx val="13"/>
            <c:marker>
              <c:symbol val="diamond"/>
              <c:size val="7"/>
            </c:marker>
          </c:dPt>
          <c:dPt>
            <c:idx val="14"/>
            <c:marker>
              <c:symbol val="diamond"/>
              <c:size val="5"/>
            </c:marker>
            <c:spPr>
              <a:ln>
                <a:prstDash val="sysDash"/>
              </a:ln>
            </c:spPr>
          </c:dPt>
          <c:dPt>
            <c:idx val="15"/>
            <c:marker>
              <c:symbol val="diamond"/>
              <c:size val="5"/>
            </c:marker>
            <c:spPr>
              <a:ln>
                <a:prstDash val="sysDash"/>
              </a:ln>
            </c:spPr>
          </c:dPt>
          <c:dPt>
            <c:idx val="16"/>
            <c:marker>
              <c:symbol val="diamond"/>
              <c:size val="5"/>
            </c:marker>
            <c:spPr>
              <a:ln>
                <a:prstDash val="sysDash"/>
              </a:ln>
            </c:spPr>
          </c:dPt>
          <c:dPt>
            <c:idx val="17"/>
            <c:marker>
              <c:symbol val="diamond"/>
              <c:size val="5"/>
            </c:marker>
            <c:spPr>
              <a:ln>
                <a:prstDash val="sysDash"/>
              </a:ln>
            </c:spPr>
          </c:dPt>
          <c:cat>
            <c:numRef>
              <c:f>Tabelle1!$A$58:$A$75</c:f>
              <c:numCache>
                <c:formatCode>mmm/yy</c:formatCode>
                <c:ptCount val="18"/>
                <c:pt idx="0">
                  <c:v>39722</c:v>
                </c:pt>
                <c:pt idx="1">
                  <c:v>39753</c:v>
                </c:pt>
                <c:pt idx="2">
                  <c:v>39783</c:v>
                </c:pt>
                <c:pt idx="3">
                  <c:v>39814</c:v>
                </c:pt>
                <c:pt idx="4">
                  <c:v>39845</c:v>
                </c:pt>
                <c:pt idx="5">
                  <c:v>39873</c:v>
                </c:pt>
                <c:pt idx="6">
                  <c:v>39904</c:v>
                </c:pt>
                <c:pt idx="7">
                  <c:v>39934</c:v>
                </c:pt>
                <c:pt idx="8">
                  <c:v>39965</c:v>
                </c:pt>
                <c:pt idx="9">
                  <c:v>39995</c:v>
                </c:pt>
                <c:pt idx="10">
                  <c:v>40026</c:v>
                </c:pt>
                <c:pt idx="11">
                  <c:v>40057</c:v>
                </c:pt>
                <c:pt idx="12">
                  <c:v>40087</c:v>
                </c:pt>
                <c:pt idx="13">
                  <c:v>40118</c:v>
                </c:pt>
                <c:pt idx="14">
                  <c:v>40148</c:v>
                </c:pt>
                <c:pt idx="15">
                  <c:v>40179</c:v>
                </c:pt>
                <c:pt idx="16">
                  <c:v>40210</c:v>
                </c:pt>
                <c:pt idx="17">
                  <c:v>40238</c:v>
                </c:pt>
              </c:numCache>
            </c:numRef>
          </c:cat>
          <c:val>
            <c:numRef>
              <c:f>Tabelle1!$B$58:$B$75</c:f>
              <c:numCache>
                <c:formatCode>0</c:formatCode>
                <c:ptCount val="18"/>
                <c:pt idx="0">
                  <c:v>100</c:v>
                </c:pt>
                <c:pt idx="1">
                  <c:v>102.27618054521079</c:v>
                </c:pt>
                <c:pt idx="2">
                  <c:v>100.22344704305053</c:v>
                </c:pt>
                <c:pt idx="3">
                  <c:v>105.48488008342021</c:v>
                </c:pt>
                <c:pt idx="4">
                  <c:v>94.9083867123489</c:v>
                </c:pt>
                <c:pt idx="5">
                  <c:v>95.41188738269031</c:v>
                </c:pt>
                <c:pt idx="6">
                  <c:v>91.541784597050508</c:v>
                </c:pt>
                <c:pt idx="7">
                  <c:v>91.13660062565171</c:v>
                </c:pt>
                <c:pt idx="8">
                  <c:v>96.231193207209927</c:v>
                </c:pt>
                <c:pt idx="9">
                  <c:v>93.895426783852244</c:v>
                </c:pt>
                <c:pt idx="10">
                  <c:v>101.44495754506192</c:v>
                </c:pt>
                <c:pt idx="11">
                  <c:v>100.33666021152985</c:v>
                </c:pt>
                <c:pt idx="12">
                  <c:v>99.109191121704058</c:v>
                </c:pt>
                <c:pt idx="13">
                  <c:v>96.82705198867869</c:v>
                </c:pt>
                <c:pt idx="14">
                  <c:v>95.337405035006711</c:v>
                </c:pt>
                <c:pt idx="15">
                  <c:v>92.35811112766234</c:v>
                </c:pt>
                <c:pt idx="16">
                  <c:v>92.35811112766234</c:v>
                </c:pt>
                <c:pt idx="17">
                  <c:v>92.35811112766234</c:v>
                </c:pt>
              </c:numCache>
            </c:numRef>
          </c:val>
        </c:ser>
        <c:ser>
          <c:idx val="2"/>
          <c:order val="1"/>
          <c:tx>
            <c:strRef>
              <c:f>Tabelle1!$C$57</c:f>
              <c:strCache>
                <c:ptCount val="1"/>
                <c:pt idx="0">
                  <c:v>Nettoerlöse/m3</c:v>
                </c:pt>
              </c:strCache>
            </c:strRef>
          </c:tx>
          <c:spPr>
            <a:ln>
              <a:solidFill>
                <a:srgbClr val="C0504D">
                  <a:shade val="95000"/>
                  <a:satMod val="105000"/>
                </a:srgbClr>
              </a:solidFill>
            </a:ln>
          </c:spPr>
          <c:marker>
            <c:spPr>
              <a:solidFill>
                <a:srgbClr val="C00000"/>
              </a:solidFill>
              <a:ln>
                <a:solidFill>
                  <a:srgbClr val="C00000"/>
                </a:solidFill>
              </a:ln>
            </c:spPr>
          </c:marker>
          <c:dPt>
            <c:idx val="13"/>
            <c:spPr>
              <a:ln>
                <a:solidFill>
                  <a:srgbClr val="C0504D">
                    <a:shade val="95000"/>
                    <a:satMod val="105000"/>
                  </a:srgbClr>
                </a:solidFill>
                <a:prstDash val="solid"/>
              </a:ln>
            </c:spPr>
          </c:dPt>
          <c:dPt>
            <c:idx val="14"/>
            <c:marker>
              <c:symbol val="triangle"/>
              <c:size val="5"/>
            </c:marker>
            <c:spPr>
              <a:ln>
                <a:solidFill>
                  <a:srgbClr val="C0504D">
                    <a:shade val="95000"/>
                    <a:satMod val="105000"/>
                  </a:srgbClr>
                </a:solidFill>
                <a:prstDash val="sysDash"/>
              </a:ln>
            </c:spPr>
          </c:dPt>
          <c:dPt>
            <c:idx val="15"/>
            <c:marker>
              <c:symbol val="triangle"/>
              <c:size val="5"/>
            </c:marker>
            <c:spPr>
              <a:ln>
                <a:solidFill>
                  <a:srgbClr val="C0504D">
                    <a:shade val="95000"/>
                    <a:satMod val="105000"/>
                  </a:srgbClr>
                </a:solidFill>
                <a:prstDash val="sysDash"/>
              </a:ln>
            </c:spPr>
          </c:dPt>
          <c:dPt>
            <c:idx val="16"/>
            <c:marker>
              <c:symbol val="triangle"/>
              <c:size val="5"/>
            </c:marker>
            <c:spPr>
              <a:ln>
                <a:solidFill>
                  <a:srgbClr val="C0504D">
                    <a:shade val="95000"/>
                    <a:satMod val="105000"/>
                  </a:srgbClr>
                </a:solidFill>
                <a:prstDash val="sysDash"/>
              </a:ln>
            </c:spPr>
          </c:dPt>
          <c:dPt>
            <c:idx val="17"/>
            <c:marker>
              <c:symbol val="triangle"/>
              <c:size val="5"/>
            </c:marker>
            <c:spPr>
              <a:ln>
                <a:solidFill>
                  <a:srgbClr val="C0504D">
                    <a:shade val="95000"/>
                    <a:satMod val="105000"/>
                  </a:srgbClr>
                </a:solidFill>
                <a:prstDash val="sysDash"/>
              </a:ln>
            </c:spPr>
          </c:dPt>
          <c:cat>
            <c:numRef>
              <c:f>Tabelle1!$A$58:$A$75</c:f>
              <c:numCache>
                <c:formatCode>mmm/yy</c:formatCode>
                <c:ptCount val="18"/>
                <c:pt idx="0">
                  <c:v>39722</c:v>
                </c:pt>
                <c:pt idx="1">
                  <c:v>39753</c:v>
                </c:pt>
                <c:pt idx="2">
                  <c:v>39783</c:v>
                </c:pt>
                <c:pt idx="3">
                  <c:v>39814</c:v>
                </c:pt>
                <c:pt idx="4">
                  <c:v>39845</c:v>
                </c:pt>
                <c:pt idx="5">
                  <c:v>39873</c:v>
                </c:pt>
                <c:pt idx="6">
                  <c:v>39904</c:v>
                </c:pt>
                <c:pt idx="7">
                  <c:v>39934</c:v>
                </c:pt>
                <c:pt idx="8">
                  <c:v>39965</c:v>
                </c:pt>
                <c:pt idx="9">
                  <c:v>39995</c:v>
                </c:pt>
                <c:pt idx="10">
                  <c:v>40026</c:v>
                </c:pt>
                <c:pt idx="11">
                  <c:v>40057</c:v>
                </c:pt>
                <c:pt idx="12">
                  <c:v>40087</c:v>
                </c:pt>
                <c:pt idx="13">
                  <c:v>40118</c:v>
                </c:pt>
                <c:pt idx="14">
                  <c:v>40148</c:v>
                </c:pt>
                <c:pt idx="15">
                  <c:v>40179</c:v>
                </c:pt>
                <c:pt idx="16">
                  <c:v>40210</c:v>
                </c:pt>
                <c:pt idx="17">
                  <c:v>40238</c:v>
                </c:pt>
              </c:numCache>
            </c:numRef>
          </c:cat>
          <c:val>
            <c:numRef>
              <c:f>Tabelle1!$C$58:$C$75</c:f>
              <c:numCache>
                <c:formatCode>0</c:formatCode>
                <c:ptCount val="18"/>
                <c:pt idx="0">
                  <c:v>100</c:v>
                </c:pt>
                <c:pt idx="1">
                  <c:v>98.495646792636819</c:v>
                </c:pt>
                <c:pt idx="2">
                  <c:v>91.691339879503559</c:v>
                </c:pt>
                <c:pt idx="3">
                  <c:v>98.035448330320847</c:v>
                </c:pt>
                <c:pt idx="4">
                  <c:v>98.365429357568118</c:v>
                </c:pt>
                <c:pt idx="5">
                  <c:v>98.751920716780589</c:v>
                </c:pt>
                <c:pt idx="6">
                  <c:v>92.319032298229089</c:v>
                </c:pt>
                <c:pt idx="7">
                  <c:v>90.604216137930578</c:v>
                </c:pt>
                <c:pt idx="8">
                  <c:v>91.837855143943671</c:v>
                </c:pt>
                <c:pt idx="9">
                  <c:v>98.816084835077447</c:v>
                </c:pt>
                <c:pt idx="10">
                  <c:v>102.57921836605225</c:v>
                </c:pt>
                <c:pt idx="11">
                  <c:v>103.62100661012077</c:v>
                </c:pt>
                <c:pt idx="12">
                  <c:v>103.84852106237852</c:v>
                </c:pt>
                <c:pt idx="13">
                  <c:v>101.38879917471805</c:v>
                </c:pt>
                <c:pt idx="14">
                  <c:v>101.38879917471805</c:v>
                </c:pt>
                <c:pt idx="15">
                  <c:v>93.112162507394189</c:v>
                </c:pt>
                <c:pt idx="16">
                  <c:v>93.112162507394189</c:v>
                </c:pt>
                <c:pt idx="17">
                  <c:v>93.112162507394189</c:v>
                </c:pt>
              </c:numCache>
            </c:numRef>
          </c:val>
        </c:ser>
        <c:ser>
          <c:idx val="1"/>
          <c:order val="2"/>
          <c:tx>
            <c:strRef>
              <c:f>Tabelle1!$D$57</c:f>
              <c:strCache>
                <c:ptCount val="1"/>
                <c:pt idx="0">
                  <c:v>RH-Preis MMH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pPr>
              <a:solidFill>
                <a:srgbClr val="92D050"/>
              </a:solidFill>
              <a:ln>
                <a:solidFill>
                  <a:srgbClr val="92D050"/>
                </a:solidFill>
              </a:ln>
            </c:spPr>
          </c:marker>
          <c:dPt>
            <c:idx val="14"/>
            <c:marker>
              <c:symbol val="square"/>
              <c:size val="4"/>
              <c:spPr>
                <a:solidFill>
                  <a:srgbClr val="92D050"/>
                </a:solidFill>
                <a:ln>
                  <a:solidFill>
                    <a:srgbClr val="92D050"/>
                  </a:solidFill>
                  <a:prstDash val="sysDash"/>
                </a:ln>
              </c:spPr>
            </c:marker>
            <c:spPr>
              <a:ln>
                <a:solidFill>
                  <a:srgbClr val="92D050"/>
                </a:solidFill>
                <a:prstDash val="sysDash"/>
              </a:ln>
            </c:spPr>
          </c:dPt>
          <c:dPt>
            <c:idx val="15"/>
            <c:marker>
              <c:symbol val="square"/>
              <c:size val="4"/>
            </c:marker>
            <c:spPr>
              <a:ln>
                <a:solidFill>
                  <a:srgbClr val="92D050"/>
                </a:solidFill>
                <a:prstDash val="sysDash"/>
              </a:ln>
            </c:spPr>
          </c:dPt>
          <c:dPt>
            <c:idx val="16"/>
            <c:marker>
              <c:symbol val="square"/>
              <c:size val="4"/>
            </c:marker>
            <c:spPr>
              <a:ln>
                <a:solidFill>
                  <a:srgbClr val="92D050"/>
                </a:solidFill>
                <a:prstDash val="sysDash"/>
              </a:ln>
            </c:spPr>
          </c:dPt>
          <c:dPt>
            <c:idx val="17"/>
            <c:marker>
              <c:symbol val="square"/>
              <c:size val="4"/>
            </c:marker>
            <c:spPr>
              <a:ln>
                <a:solidFill>
                  <a:srgbClr val="92D050"/>
                </a:solidFill>
                <a:prstDash val="sysDash"/>
              </a:ln>
            </c:spPr>
          </c:dPt>
          <c:val>
            <c:numRef>
              <c:f>Tabelle1!$D$58:$D$75</c:f>
              <c:numCache>
                <c:formatCode>0</c:formatCode>
                <c:ptCount val="18"/>
                <c:pt idx="0">
                  <c:v>100</c:v>
                </c:pt>
                <c:pt idx="1">
                  <c:v>103.68873826902993</c:v>
                </c:pt>
                <c:pt idx="2">
                  <c:v>99.778415015641258</c:v>
                </c:pt>
                <c:pt idx="3">
                  <c:v>99.687174139728498</c:v>
                </c:pt>
                <c:pt idx="4">
                  <c:v>99.504692387904072</c:v>
                </c:pt>
                <c:pt idx="5">
                  <c:v>101.60323253388894</c:v>
                </c:pt>
                <c:pt idx="6">
                  <c:v>100.13034410844597</c:v>
                </c:pt>
                <c:pt idx="7">
                  <c:v>97.393117831074008</c:v>
                </c:pt>
                <c:pt idx="8">
                  <c:v>96.011470281543296</c:v>
                </c:pt>
                <c:pt idx="9">
                  <c:v>96.376433785192901</c:v>
                </c:pt>
                <c:pt idx="10">
                  <c:v>95.359749739311781</c:v>
                </c:pt>
                <c:pt idx="11">
                  <c:v>96.350364963503651</c:v>
                </c:pt>
                <c:pt idx="12">
                  <c:v>99.348279457768513</c:v>
                </c:pt>
                <c:pt idx="13">
                  <c:v>99.061522419186673</c:v>
                </c:pt>
                <c:pt idx="14">
                  <c:v>99.061522419186673</c:v>
                </c:pt>
                <c:pt idx="15">
                  <c:v>95.151199165797706</c:v>
                </c:pt>
                <c:pt idx="16">
                  <c:v>95.151199165797706</c:v>
                </c:pt>
                <c:pt idx="17">
                  <c:v>95.151199165797706</c:v>
                </c:pt>
              </c:numCache>
            </c:numRef>
          </c:val>
        </c:ser>
        <c:marker val="1"/>
        <c:axId val="49088384"/>
        <c:axId val="49089920"/>
      </c:lineChart>
      <c:dateAx>
        <c:axId val="49088384"/>
        <c:scaling>
          <c:orientation val="minMax"/>
        </c:scaling>
        <c:axPos val="b"/>
        <c:numFmt formatCode="mmm/yy" sourceLinked="1"/>
        <c:tickLblPos val="nextTo"/>
        <c:crossAx val="49089920"/>
        <c:crosses val="autoZero"/>
        <c:auto val="1"/>
        <c:lblOffset val="100"/>
      </c:dateAx>
      <c:valAx>
        <c:axId val="49089920"/>
        <c:scaling>
          <c:orientation val="minMax"/>
          <c:max val="110"/>
          <c:min val="80"/>
        </c:scaling>
        <c:axPos val="l"/>
        <c:majorGridlines/>
        <c:numFmt formatCode="0" sourceLinked="1"/>
        <c:tickLblPos val="nextTo"/>
        <c:crossAx val="49088384"/>
        <c:crosses val="autoZero"/>
        <c:crossBetween val="between"/>
        <c:majorUnit val="5"/>
      </c:valAx>
    </c:plotArea>
    <c:legend>
      <c:legendPos val="r"/>
      <c:layout/>
    </c:legend>
    <c:plotVisOnly val="1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AT"/>
  <c:chart>
    <c:title>
      <c:tx>
        <c:rich>
          <a:bodyPr/>
          <a:lstStyle/>
          <a:p>
            <a:pPr>
              <a:defRPr/>
            </a:pPr>
            <a:r>
              <a:rPr lang="de-DE" dirty="0" smtClean="0"/>
              <a:t>Erlöse und Preise bis Okt. 2010</a:t>
            </a:r>
            <a:endParaRPr lang="de-DE" dirty="0"/>
          </a:p>
        </c:rich>
      </c:tx>
      <c:layout/>
    </c:title>
    <c:plotArea>
      <c:layout/>
      <c:lineChart>
        <c:grouping val="standard"/>
        <c:ser>
          <c:idx val="1"/>
          <c:order val="0"/>
          <c:tx>
            <c:strRef>
              <c:f>Tabelle1!$B$39</c:f>
              <c:strCache>
                <c:ptCount val="1"/>
                <c:pt idx="0">
                  <c:v>RH-Preis MMH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pPr>
              <a:solidFill>
                <a:srgbClr val="92D050"/>
              </a:solidFill>
              <a:ln>
                <a:solidFill>
                  <a:srgbClr val="92D050"/>
                </a:solidFill>
              </a:ln>
            </c:spPr>
          </c:marker>
          <c:cat>
            <c:numRef>
              <c:f>Tabelle1!$A$40:$A$64</c:f>
              <c:numCache>
                <c:formatCode>mmm/yy</c:formatCode>
                <c:ptCount val="25"/>
                <c:pt idx="0">
                  <c:v>39722</c:v>
                </c:pt>
                <c:pt idx="1">
                  <c:v>39753</c:v>
                </c:pt>
                <c:pt idx="2">
                  <c:v>39783</c:v>
                </c:pt>
                <c:pt idx="3">
                  <c:v>39814</c:v>
                </c:pt>
                <c:pt idx="4">
                  <c:v>39845</c:v>
                </c:pt>
                <c:pt idx="5">
                  <c:v>39873</c:v>
                </c:pt>
                <c:pt idx="6">
                  <c:v>39904</c:v>
                </c:pt>
                <c:pt idx="7">
                  <c:v>39934</c:v>
                </c:pt>
                <c:pt idx="8">
                  <c:v>39965</c:v>
                </c:pt>
                <c:pt idx="9">
                  <c:v>39995</c:v>
                </c:pt>
                <c:pt idx="10">
                  <c:v>40026</c:v>
                </c:pt>
                <c:pt idx="11">
                  <c:v>40057</c:v>
                </c:pt>
                <c:pt idx="12">
                  <c:v>40087</c:v>
                </c:pt>
                <c:pt idx="13">
                  <c:v>40118</c:v>
                </c:pt>
                <c:pt idx="14">
                  <c:v>40148</c:v>
                </c:pt>
                <c:pt idx="15">
                  <c:v>40179</c:v>
                </c:pt>
                <c:pt idx="16">
                  <c:v>40210</c:v>
                </c:pt>
                <c:pt idx="17">
                  <c:v>40238</c:v>
                </c:pt>
                <c:pt idx="18">
                  <c:v>40269</c:v>
                </c:pt>
                <c:pt idx="19">
                  <c:v>40299</c:v>
                </c:pt>
                <c:pt idx="20">
                  <c:v>40330</c:v>
                </c:pt>
                <c:pt idx="21">
                  <c:v>40360</c:v>
                </c:pt>
                <c:pt idx="22">
                  <c:v>40391</c:v>
                </c:pt>
                <c:pt idx="23">
                  <c:v>40422</c:v>
                </c:pt>
                <c:pt idx="24">
                  <c:v>40452</c:v>
                </c:pt>
              </c:numCache>
            </c:numRef>
          </c:cat>
          <c:val>
            <c:numRef>
              <c:f>Tabelle1!$B$40:$B$64</c:f>
              <c:numCache>
                <c:formatCode>0</c:formatCode>
                <c:ptCount val="25"/>
                <c:pt idx="0">
                  <c:v>100</c:v>
                </c:pt>
                <c:pt idx="1">
                  <c:v>103.68873826903008</c:v>
                </c:pt>
                <c:pt idx="2">
                  <c:v>99.778415015641258</c:v>
                </c:pt>
                <c:pt idx="3">
                  <c:v>99.687174139728668</c:v>
                </c:pt>
                <c:pt idx="4">
                  <c:v>99.504692387904072</c:v>
                </c:pt>
                <c:pt idx="5">
                  <c:v>101.6032325338892</c:v>
                </c:pt>
                <c:pt idx="6">
                  <c:v>100.13034410844612</c:v>
                </c:pt>
                <c:pt idx="7">
                  <c:v>97.393117831074008</c:v>
                </c:pt>
                <c:pt idx="8">
                  <c:v>96.011470281543296</c:v>
                </c:pt>
                <c:pt idx="9">
                  <c:v>96.376433785192901</c:v>
                </c:pt>
                <c:pt idx="10">
                  <c:v>95.359749739311781</c:v>
                </c:pt>
                <c:pt idx="11">
                  <c:v>96.350364963503651</c:v>
                </c:pt>
                <c:pt idx="12">
                  <c:v>99.348279457768513</c:v>
                </c:pt>
                <c:pt idx="13">
                  <c:v>99.061522419186673</c:v>
                </c:pt>
                <c:pt idx="14">
                  <c:v>99.061522419186673</c:v>
                </c:pt>
                <c:pt idx="15">
                  <c:v>105.57872784150133</c:v>
                </c:pt>
                <c:pt idx="16">
                  <c:v>108.18561001042735</c:v>
                </c:pt>
                <c:pt idx="17">
                  <c:v>108.18561001042735</c:v>
                </c:pt>
                <c:pt idx="18">
                  <c:v>110.79249217935345</c:v>
                </c:pt>
                <c:pt idx="19">
                  <c:v>114.70281543274243</c:v>
                </c:pt>
                <c:pt idx="20">
                  <c:v>116.00625651720541</c:v>
                </c:pt>
                <c:pt idx="21">
                  <c:v>119.91657977059438</c:v>
                </c:pt>
                <c:pt idx="22">
                  <c:v>121.22002085505734</c:v>
                </c:pt>
                <c:pt idx="23">
                  <c:v>122.52346193952025</c:v>
                </c:pt>
                <c:pt idx="24">
                  <c:v>122.52346193952025</c:v>
                </c:pt>
              </c:numCache>
            </c:numRef>
          </c:val>
        </c:ser>
        <c:ser>
          <c:idx val="0"/>
          <c:order val="1"/>
          <c:tx>
            <c:strRef>
              <c:f>Tabelle1!$C$39</c:f>
              <c:strCache>
                <c:ptCount val="1"/>
                <c:pt idx="0">
                  <c:v>Nettoerlöse/m3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pPr>
              <a:solidFill>
                <a:srgbClr val="C00000"/>
              </a:solidFill>
              <a:ln>
                <a:solidFill>
                  <a:srgbClr val="C00000"/>
                </a:solidFill>
              </a:ln>
            </c:spPr>
          </c:marker>
          <c:cat>
            <c:numRef>
              <c:f>Tabelle1!$A$40:$A$64</c:f>
              <c:numCache>
                <c:formatCode>mmm/yy</c:formatCode>
                <c:ptCount val="25"/>
                <c:pt idx="0">
                  <c:v>39722</c:v>
                </c:pt>
                <c:pt idx="1">
                  <c:v>39753</c:v>
                </c:pt>
                <c:pt idx="2">
                  <c:v>39783</c:v>
                </c:pt>
                <c:pt idx="3">
                  <c:v>39814</c:v>
                </c:pt>
                <c:pt idx="4">
                  <c:v>39845</c:v>
                </c:pt>
                <c:pt idx="5">
                  <c:v>39873</c:v>
                </c:pt>
                <c:pt idx="6">
                  <c:v>39904</c:v>
                </c:pt>
                <c:pt idx="7">
                  <c:v>39934</c:v>
                </c:pt>
                <c:pt idx="8">
                  <c:v>39965</c:v>
                </c:pt>
                <c:pt idx="9">
                  <c:v>39995</c:v>
                </c:pt>
                <c:pt idx="10">
                  <c:v>40026</c:v>
                </c:pt>
                <c:pt idx="11">
                  <c:v>40057</c:v>
                </c:pt>
                <c:pt idx="12">
                  <c:v>40087</c:v>
                </c:pt>
                <c:pt idx="13">
                  <c:v>40118</c:v>
                </c:pt>
                <c:pt idx="14">
                  <c:v>40148</c:v>
                </c:pt>
                <c:pt idx="15">
                  <c:v>40179</c:v>
                </c:pt>
                <c:pt idx="16">
                  <c:v>40210</c:v>
                </c:pt>
                <c:pt idx="17">
                  <c:v>40238</c:v>
                </c:pt>
                <c:pt idx="18">
                  <c:v>40269</c:v>
                </c:pt>
                <c:pt idx="19">
                  <c:v>40299</c:v>
                </c:pt>
                <c:pt idx="20">
                  <c:v>40330</c:v>
                </c:pt>
                <c:pt idx="21">
                  <c:v>40360</c:v>
                </c:pt>
                <c:pt idx="22">
                  <c:v>40391</c:v>
                </c:pt>
                <c:pt idx="23">
                  <c:v>40422</c:v>
                </c:pt>
                <c:pt idx="24">
                  <c:v>40452</c:v>
                </c:pt>
              </c:numCache>
            </c:numRef>
          </c:cat>
          <c:val>
            <c:numRef>
              <c:f>Tabelle1!$C$40:$C$64</c:f>
              <c:numCache>
                <c:formatCode>0</c:formatCode>
                <c:ptCount val="25"/>
                <c:pt idx="0">
                  <c:v>100</c:v>
                </c:pt>
                <c:pt idx="1">
                  <c:v>98.495646792636819</c:v>
                </c:pt>
                <c:pt idx="2">
                  <c:v>91.691339879503559</c:v>
                </c:pt>
                <c:pt idx="3">
                  <c:v>98.035448330321074</c:v>
                </c:pt>
                <c:pt idx="4">
                  <c:v>98.365429357568118</c:v>
                </c:pt>
                <c:pt idx="5">
                  <c:v>98.751920716780589</c:v>
                </c:pt>
                <c:pt idx="6">
                  <c:v>92.319032298229089</c:v>
                </c:pt>
                <c:pt idx="7">
                  <c:v>90.604216137930578</c:v>
                </c:pt>
                <c:pt idx="8">
                  <c:v>91.837855143943671</c:v>
                </c:pt>
                <c:pt idx="9">
                  <c:v>98.816084835077447</c:v>
                </c:pt>
                <c:pt idx="10">
                  <c:v>102.57921836605227</c:v>
                </c:pt>
                <c:pt idx="11">
                  <c:v>103.6210066101209</c:v>
                </c:pt>
                <c:pt idx="12">
                  <c:v>103.84852106237852</c:v>
                </c:pt>
                <c:pt idx="13">
                  <c:v>101.38879917471805</c:v>
                </c:pt>
                <c:pt idx="14">
                  <c:v>101.38879917471805</c:v>
                </c:pt>
                <c:pt idx="15">
                  <c:v>97.940200563333391</c:v>
                </c:pt>
                <c:pt idx="16">
                  <c:v>97.940200563333391</c:v>
                </c:pt>
                <c:pt idx="17">
                  <c:v>98.629920285610197</c:v>
                </c:pt>
                <c:pt idx="18">
                  <c:v>104.83739778610315</c:v>
                </c:pt>
                <c:pt idx="19">
                  <c:v>106.21683723065711</c:v>
                </c:pt>
                <c:pt idx="20">
                  <c:v>109.66543584204196</c:v>
                </c:pt>
                <c:pt idx="21">
                  <c:v>115.87291334253487</c:v>
                </c:pt>
                <c:pt idx="22">
                  <c:v>114.49347389798105</c:v>
                </c:pt>
                <c:pt idx="23">
                  <c:v>115.87291334253487</c:v>
                </c:pt>
                <c:pt idx="24">
                  <c:v>112.42431473115009</c:v>
                </c:pt>
              </c:numCache>
            </c:numRef>
          </c:val>
        </c:ser>
        <c:ser>
          <c:idx val="2"/>
          <c:order val="2"/>
          <c:tx>
            <c:strRef>
              <c:f>Tabelle1!$D$39</c:f>
              <c:strCache>
                <c:ptCount val="1"/>
                <c:pt idx="0">
                  <c:v>BSH-Preis MMKK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pPr>
              <a:solidFill>
                <a:srgbClr val="0070C0"/>
              </a:solidFill>
              <a:ln>
                <a:solidFill>
                  <a:srgbClr val="0070C0"/>
                </a:solidFill>
              </a:ln>
            </c:spPr>
          </c:marker>
          <c:cat>
            <c:numRef>
              <c:f>Tabelle1!$A$40:$A$64</c:f>
              <c:numCache>
                <c:formatCode>mmm/yy</c:formatCode>
                <c:ptCount val="25"/>
                <c:pt idx="0">
                  <c:v>39722</c:v>
                </c:pt>
                <c:pt idx="1">
                  <c:v>39753</c:v>
                </c:pt>
                <c:pt idx="2">
                  <c:v>39783</c:v>
                </c:pt>
                <c:pt idx="3">
                  <c:v>39814</c:v>
                </c:pt>
                <c:pt idx="4">
                  <c:v>39845</c:v>
                </c:pt>
                <c:pt idx="5">
                  <c:v>39873</c:v>
                </c:pt>
                <c:pt idx="6">
                  <c:v>39904</c:v>
                </c:pt>
                <c:pt idx="7">
                  <c:v>39934</c:v>
                </c:pt>
                <c:pt idx="8">
                  <c:v>39965</c:v>
                </c:pt>
                <c:pt idx="9">
                  <c:v>39995</c:v>
                </c:pt>
                <c:pt idx="10">
                  <c:v>40026</c:v>
                </c:pt>
                <c:pt idx="11">
                  <c:v>40057</c:v>
                </c:pt>
                <c:pt idx="12">
                  <c:v>40087</c:v>
                </c:pt>
                <c:pt idx="13">
                  <c:v>40118</c:v>
                </c:pt>
                <c:pt idx="14">
                  <c:v>40148</c:v>
                </c:pt>
                <c:pt idx="15">
                  <c:v>40179</c:v>
                </c:pt>
                <c:pt idx="16">
                  <c:v>40210</c:v>
                </c:pt>
                <c:pt idx="17">
                  <c:v>40238</c:v>
                </c:pt>
                <c:pt idx="18">
                  <c:v>40269</c:v>
                </c:pt>
                <c:pt idx="19">
                  <c:v>40299</c:v>
                </c:pt>
                <c:pt idx="20">
                  <c:v>40330</c:v>
                </c:pt>
                <c:pt idx="21">
                  <c:v>40360</c:v>
                </c:pt>
                <c:pt idx="22">
                  <c:v>40391</c:v>
                </c:pt>
                <c:pt idx="23">
                  <c:v>40422</c:v>
                </c:pt>
                <c:pt idx="24">
                  <c:v>40452</c:v>
                </c:pt>
              </c:numCache>
            </c:numRef>
          </c:cat>
          <c:val>
            <c:numRef>
              <c:f>Tabelle1!$D$40:$D$64</c:f>
              <c:numCache>
                <c:formatCode>0</c:formatCode>
                <c:ptCount val="25"/>
                <c:pt idx="0">
                  <c:v>100</c:v>
                </c:pt>
                <c:pt idx="1">
                  <c:v>102.27618054521079</c:v>
                </c:pt>
                <c:pt idx="2">
                  <c:v>100.22344704305065</c:v>
                </c:pt>
                <c:pt idx="3">
                  <c:v>105.48488008342021</c:v>
                </c:pt>
                <c:pt idx="4">
                  <c:v>94.908386712349028</c:v>
                </c:pt>
                <c:pt idx="5">
                  <c:v>95.41188738269031</c:v>
                </c:pt>
                <c:pt idx="6">
                  <c:v>91.541784597050508</c:v>
                </c:pt>
                <c:pt idx="7">
                  <c:v>91.13660062565171</c:v>
                </c:pt>
                <c:pt idx="8">
                  <c:v>96.231193207209927</c:v>
                </c:pt>
                <c:pt idx="9">
                  <c:v>93.895426783852244</c:v>
                </c:pt>
                <c:pt idx="10">
                  <c:v>101.44495754506192</c:v>
                </c:pt>
                <c:pt idx="11">
                  <c:v>100.33666021152985</c:v>
                </c:pt>
                <c:pt idx="12">
                  <c:v>99.109191121704058</c:v>
                </c:pt>
                <c:pt idx="13">
                  <c:v>98.465663637718109</c:v>
                </c:pt>
                <c:pt idx="14">
                  <c:v>97.720840160881636</c:v>
                </c:pt>
                <c:pt idx="15">
                  <c:v>98.763593028452263</c:v>
                </c:pt>
                <c:pt idx="16">
                  <c:v>97.720840160881636</c:v>
                </c:pt>
                <c:pt idx="17">
                  <c:v>98.912557723819461</c:v>
                </c:pt>
                <c:pt idx="18">
                  <c:v>104.4242514524058</c:v>
                </c:pt>
                <c:pt idx="19">
                  <c:v>105.31803962460897</c:v>
                </c:pt>
                <c:pt idx="20">
                  <c:v>106.06286310144498</c:v>
                </c:pt>
                <c:pt idx="21">
                  <c:v>106.36079249217921</c:v>
                </c:pt>
                <c:pt idx="22">
                  <c:v>107.70147475048398</c:v>
                </c:pt>
                <c:pt idx="23">
                  <c:v>107.40354535974974</c:v>
                </c:pt>
                <c:pt idx="24">
                  <c:v>106.50975718754641</c:v>
                </c:pt>
              </c:numCache>
            </c:numRef>
          </c:val>
        </c:ser>
        <c:marker val="1"/>
        <c:axId val="49106304"/>
        <c:axId val="49145344"/>
      </c:lineChart>
      <c:dateAx>
        <c:axId val="49106304"/>
        <c:scaling>
          <c:orientation val="minMax"/>
        </c:scaling>
        <c:axPos val="b"/>
        <c:numFmt formatCode="mmm/yy" sourceLinked="1"/>
        <c:tickLblPos val="nextTo"/>
        <c:crossAx val="49145344"/>
        <c:crosses val="autoZero"/>
        <c:auto val="1"/>
        <c:lblOffset val="100"/>
      </c:dateAx>
      <c:valAx>
        <c:axId val="49145344"/>
        <c:scaling>
          <c:orientation val="minMax"/>
          <c:max val="130"/>
          <c:min val="80"/>
        </c:scaling>
        <c:axPos val="l"/>
        <c:majorGridlines/>
        <c:numFmt formatCode="0" sourceLinked="1"/>
        <c:tickLblPos val="nextTo"/>
        <c:crossAx val="49106304"/>
        <c:crosses val="autoZero"/>
        <c:crossBetween val="between"/>
        <c:majorUnit val="5"/>
      </c:valAx>
    </c:plotArea>
    <c:legend>
      <c:legendPos val="r"/>
      <c:layout/>
    </c:legend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0.05825</cdr:x>
      <cdr:y>0.414</cdr:y>
    </cdr:from>
    <cdr:to>
      <cdr:x>0.98925</cdr:x>
      <cdr:y>0.4165</cdr:y>
    </cdr:to>
    <cdr:sp macro="" textlink="">
      <cdr:nvSpPr>
        <cdr:cNvPr id="5122" name="Line 2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 flipV="1">
          <a:off x="532638" y="2342350"/>
          <a:ext cx="8513064" cy="14145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19050">
          <a:solidFill>
            <a:srgbClr val="000000"/>
          </a:solidFill>
          <a:prstDash val="lgDash"/>
          <a:round/>
          <a:headEnd/>
          <a:tailEnd/>
        </a:ln>
      </cdr:spPr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51421" cy="49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5" tIns="45781" rIns="91565" bIns="45781" numCol="1" anchor="t" anchorCtr="0" compatLnSpc="1">
            <a:prstTxWarp prst="textNoShape">
              <a:avLst/>
            </a:prstTxWarp>
          </a:bodyPr>
          <a:lstStyle>
            <a:lvl1pPr defTabSz="916191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8931" y="1"/>
            <a:ext cx="2951421" cy="49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5" tIns="45781" rIns="91565" bIns="45781" numCol="1" anchor="t" anchorCtr="0" compatLnSpc="1">
            <a:prstTxWarp prst="textNoShape">
              <a:avLst/>
            </a:prstTxWarp>
          </a:bodyPr>
          <a:lstStyle>
            <a:lvl1pPr algn="r" defTabSz="916191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49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3463"/>
            <a:ext cx="2951421" cy="49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5" tIns="45781" rIns="91565" bIns="45781" numCol="1" anchor="b" anchorCtr="0" compatLnSpc="1">
            <a:prstTxWarp prst="textNoShape">
              <a:avLst/>
            </a:prstTxWarp>
          </a:bodyPr>
          <a:lstStyle>
            <a:lvl1pPr defTabSz="916191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49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8931" y="9443463"/>
            <a:ext cx="2951421" cy="49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5" tIns="45781" rIns="91565" bIns="45781" numCol="1" anchor="b" anchorCtr="0" compatLnSpc="1">
            <a:prstTxWarp prst="textNoShape">
              <a:avLst/>
            </a:prstTxWarp>
          </a:bodyPr>
          <a:lstStyle>
            <a:lvl1pPr algn="r" defTabSz="916191">
              <a:defRPr sz="1300">
                <a:latin typeface="Arial" charset="0"/>
              </a:defRPr>
            </a:lvl1pPr>
          </a:lstStyle>
          <a:p>
            <a:pPr>
              <a:defRPr/>
            </a:pPr>
            <a:fld id="{57C879B0-02AF-4B8A-B91A-139A4454A516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53032" cy="49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5" tIns="45781" rIns="91565" bIns="45781" numCol="1" anchor="t" anchorCtr="0" compatLnSpc="1">
            <a:prstTxWarp prst="textNoShape">
              <a:avLst/>
            </a:prstTxWarp>
          </a:bodyPr>
          <a:lstStyle>
            <a:lvl1pPr defTabSz="916191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7319" y="1"/>
            <a:ext cx="2953032" cy="49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5" tIns="45781" rIns="91565" bIns="45781" numCol="1" anchor="t" anchorCtr="0" compatLnSpc="1">
            <a:prstTxWarp prst="textNoShape">
              <a:avLst/>
            </a:prstTxWarp>
          </a:bodyPr>
          <a:lstStyle>
            <a:lvl1pPr algn="r" defTabSz="916191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460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5513" y="747713"/>
            <a:ext cx="4967287" cy="37258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230" y="4722534"/>
            <a:ext cx="5451505" cy="4472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5" tIns="45781" rIns="91565" bIns="4578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 noProof="0" smtClean="0"/>
              <a:t>Textmasterformate durch Klicken bearbeiten</a:t>
            </a:r>
          </a:p>
          <a:p>
            <a:pPr lvl="1"/>
            <a:r>
              <a:rPr lang="de-AT" noProof="0" smtClean="0"/>
              <a:t>Zweite Ebene</a:t>
            </a:r>
          </a:p>
          <a:p>
            <a:pPr lvl="2"/>
            <a:r>
              <a:rPr lang="de-AT" noProof="0" smtClean="0"/>
              <a:t>Dritte Ebene</a:t>
            </a:r>
          </a:p>
          <a:p>
            <a:pPr lvl="3"/>
            <a:r>
              <a:rPr lang="de-AT" noProof="0" smtClean="0"/>
              <a:t>Vierte Ebene</a:t>
            </a:r>
          </a:p>
          <a:p>
            <a:pPr lvl="4"/>
            <a:r>
              <a:rPr lang="de-AT" noProof="0" smtClean="0"/>
              <a:t>Fünfte Ebene</a:t>
            </a:r>
          </a:p>
        </p:txBody>
      </p:sp>
      <p:sp>
        <p:nvSpPr>
          <p:cNvPr id="645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43463"/>
            <a:ext cx="2953032" cy="49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5" tIns="45781" rIns="91565" bIns="45781" numCol="1" anchor="b" anchorCtr="0" compatLnSpc="1">
            <a:prstTxWarp prst="textNoShape">
              <a:avLst/>
            </a:prstTxWarp>
          </a:bodyPr>
          <a:lstStyle>
            <a:lvl1pPr defTabSz="916191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645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7319" y="9443463"/>
            <a:ext cx="2953032" cy="497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5" tIns="45781" rIns="91565" bIns="45781" numCol="1" anchor="b" anchorCtr="0" compatLnSpc="1">
            <a:prstTxWarp prst="textNoShape">
              <a:avLst/>
            </a:prstTxWarp>
          </a:bodyPr>
          <a:lstStyle>
            <a:lvl1pPr algn="r" defTabSz="916191">
              <a:defRPr sz="1300">
                <a:latin typeface="Arial" charset="0"/>
              </a:defRPr>
            </a:lvl1pPr>
          </a:lstStyle>
          <a:p>
            <a:pPr>
              <a:defRPr/>
            </a:pPr>
            <a:fld id="{34EC13A4-7CEB-404B-A921-117132D4AF08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E0E079-A7A5-4629-95B9-9625D161E88D}" type="slidenum">
              <a:rPr lang="de-AT" smtClean="0"/>
              <a:pPr/>
              <a:t>1</a:t>
            </a:fld>
            <a:endParaRPr lang="de-AT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 smtClean="0"/>
          </a:p>
          <a:p>
            <a:endParaRPr lang="de-DE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2</a:t>
            </a:fld>
            <a:endParaRPr lang="de-A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>
          <a:xfrm>
            <a:off x="669677" y="4827240"/>
            <a:ext cx="5451505" cy="4472205"/>
          </a:xfrm>
        </p:spPr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3</a:t>
            </a:fld>
            <a:endParaRPr lang="de-A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4</a:t>
            </a:fld>
            <a:endParaRPr lang="de-A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5</a:t>
            </a:fld>
            <a:endParaRPr lang="de-A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6</a:t>
            </a:fld>
            <a:endParaRPr lang="de-A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7</a:t>
            </a:fld>
            <a:endParaRPr lang="de-A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8</a:t>
            </a:fld>
            <a:endParaRPr lang="de-A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 smtClean="0"/>
          </a:p>
          <a:p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9</a:t>
            </a:fld>
            <a:endParaRPr lang="de-A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10</a:t>
            </a:fld>
            <a:endParaRPr lang="de-A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 smtClean="0"/>
          </a:p>
          <a:p>
            <a:endParaRPr lang="de-DE" dirty="0" smtClean="0"/>
          </a:p>
          <a:p>
            <a:endParaRPr lang="de-DE" dirty="0" smtClean="0"/>
          </a:p>
          <a:p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11</a:t>
            </a:fld>
            <a:endParaRPr lang="de-A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12</a:t>
            </a:fld>
            <a:endParaRPr lang="de-A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13</a:t>
            </a:fld>
            <a:endParaRPr lang="de-A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>
          <a:xfrm>
            <a:off x="741685" y="4755232"/>
            <a:ext cx="5451505" cy="4472205"/>
          </a:xfrm>
        </p:spPr>
        <p:txBody>
          <a:bodyPr>
            <a:normAutofit/>
          </a:bodyPr>
          <a:lstStyle/>
          <a:p>
            <a:r>
              <a:rPr lang="de-DE" dirty="0" smtClean="0"/>
              <a:t>Es sind dies die letzten Erhebungen des Fachverbandes und es zeigt sich, dass der Einschnitt  im Vergleich zu 2008 um </a:t>
            </a:r>
          </a:p>
          <a:p>
            <a:endParaRPr lang="de-DE" dirty="0" smtClean="0"/>
          </a:p>
          <a:p>
            <a:r>
              <a:rPr lang="de-DE" dirty="0" smtClean="0"/>
              <a:t>800.000m³ steigen wird.</a:t>
            </a:r>
          </a:p>
          <a:p>
            <a:endParaRPr lang="de-DE" dirty="0" smtClean="0"/>
          </a:p>
          <a:p>
            <a:r>
              <a:rPr lang="de-DE" dirty="0" smtClean="0"/>
              <a:t>Nichts desto trotz liegen wir auf einem Niveau, das dem vor über 10 Jahren entspricht.</a:t>
            </a:r>
          </a:p>
          <a:p>
            <a:r>
              <a:rPr lang="de-DE" dirty="0" smtClean="0"/>
              <a:t>Wir haben das ganze System also um gut 10 Jahre zurückgedreht.</a:t>
            </a:r>
          </a:p>
          <a:p>
            <a:endParaRPr lang="de-DE" dirty="0" smtClean="0"/>
          </a:p>
          <a:p>
            <a:r>
              <a:rPr lang="de-DE" dirty="0" smtClean="0"/>
              <a:t>Auslastung der Sägekapazität liegt  bei rund 80% es fehlt durchwegs  die</a:t>
            </a:r>
          </a:p>
          <a:p>
            <a:r>
              <a:rPr lang="de-DE" dirty="0" smtClean="0"/>
              <a:t>3 Schicht </a:t>
            </a:r>
          </a:p>
          <a:p>
            <a:endParaRPr lang="de-DE" dirty="0" smtClean="0"/>
          </a:p>
          <a:p>
            <a:r>
              <a:rPr lang="de-DE" dirty="0" smtClean="0"/>
              <a:t>Das schlägt sich natürlich in den Ergebnissen nieder</a:t>
            </a:r>
          </a:p>
          <a:p>
            <a:endParaRPr lang="de-DE" dirty="0" smtClean="0"/>
          </a:p>
          <a:p>
            <a:endParaRPr lang="de-DE" dirty="0" smtClean="0"/>
          </a:p>
          <a:p>
            <a:r>
              <a:rPr lang="de-DE" dirty="0" smtClean="0"/>
              <a:t> 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14</a:t>
            </a:fld>
            <a:endParaRPr lang="de-A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15</a:t>
            </a:fld>
            <a:endParaRPr lang="de-A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16</a:t>
            </a:fld>
            <a:endParaRPr lang="de-AT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17</a:t>
            </a:fld>
            <a:endParaRPr lang="de-AT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 smtClean="0"/>
          </a:p>
          <a:p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18</a:t>
            </a:fld>
            <a:endParaRPr lang="de-AT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3925" y="744538"/>
            <a:ext cx="4970463" cy="3729037"/>
          </a:xfrm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9122" y="4611216"/>
            <a:ext cx="4993720" cy="4968552"/>
          </a:xfrm>
          <a:noFill/>
          <a:ln/>
        </p:spPr>
        <p:txBody>
          <a:bodyPr/>
          <a:lstStyle/>
          <a:p>
            <a:endParaRPr lang="de-DE" dirty="0" smtClean="0"/>
          </a:p>
          <a:p>
            <a:endParaRPr lang="de-DE" dirty="0" smtClean="0"/>
          </a:p>
          <a:p>
            <a:endParaRPr lang="de-DE" dirty="0" smtClean="0"/>
          </a:p>
          <a:p>
            <a:endParaRPr lang="de-DE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20</a:t>
            </a:fld>
            <a:endParaRPr lang="de-AT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21</a:t>
            </a:fld>
            <a:endParaRPr lang="de-AT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EC13A4-7CEB-404B-A921-117132D4AF08}" type="slidenum">
              <a:rPr lang="de-AT" smtClean="0"/>
              <a:pPr>
                <a:defRPr/>
              </a:pPr>
              <a:t>22</a:t>
            </a:fld>
            <a:endParaRPr lang="de-A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28CAE0-11CE-46F5-8D23-0065AF050EAF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93D4C8-FC6F-4FE1-B74D-30F031FB05FE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756FBF-C353-4D62-9465-CAEA5EE6E05D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58B685-2606-4EB3-A874-A192809DB888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ED4485-A6C8-4B91-9B53-DB4C37C47793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68E30-3544-46C7-9C34-69FA942E918C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71C200-83DF-40CC-AFA3-F875F73CE52F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E94E1-FE1E-41F7-BFB2-501148D236A2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C12538-04FB-41B4-8A29-02731A8C5937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9A81A-90E2-440F-AAE5-05AC6C3D64EF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DDC1B4-8293-4764-92B3-9DC891BA1AFA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38925" y="260350"/>
            <a:ext cx="2058988" cy="5865813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60350"/>
            <a:ext cx="6029325" cy="58658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9984BD-2DC3-4B7D-9C2C-085FAD2B6245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04800" y="1295400"/>
            <a:ext cx="8572500" cy="44831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  <p:transition spd="med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85750" y="153988"/>
            <a:ext cx="8610600" cy="6858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iagrammplatzhalter 2"/>
          <p:cNvSpPr>
            <a:spLocks noGrp="1"/>
          </p:cNvSpPr>
          <p:nvPr>
            <p:ph type="chart" idx="1"/>
          </p:nvPr>
        </p:nvSpPr>
        <p:spPr>
          <a:xfrm>
            <a:off x="304800" y="1295400"/>
            <a:ext cx="8572500" cy="44831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/>
          </a:p>
        </p:txBody>
      </p:sp>
    </p:spTree>
  </p:cSld>
  <p:clrMapOvr>
    <a:masterClrMapping/>
  </p:clrMapOvr>
  <p:transition spd="med"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865188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6B8ED7-E871-4A08-956A-4023D44C9747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8FA93-9E69-4276-96BC-0988EABC09AD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48EE4-6AC5-432E-B414-F84EFB3CDBF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5BA1A-0F3E-4DFF-BC73-5EC860338E07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B4954-2E40-40D7-BBEF-BDF6D736127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947AA-27B0-4023-B87B-C25C51564F20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F5180-20E1-4CB3-802D-C601923BDFD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63F48-9858-40C2-B943-0C589BC7EFAE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9B6B8-3061-4064-8A23-69D8D521B02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13918-4C77-490A-AD24-095BCE70DCDA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4FC50-E7CF-43EA-8E16-DE82A66E702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523EB-F0B4-4DDF-934D-2F4B2030BB75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722D7-F04A-45F6-B650-9F51330A6AA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12407-F029-4080-B513-9423261D7900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AAE7E-329A-4531-A983-F7C93FF9E2E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C00F1-96C5-4E17-B3A6-67D24639A6D5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35A11-2468-4469-A31B-63DBDDB4FF6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C0FC3-15D8-4840-ADA5-694928245D89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A4611-01C8-48C8-A1C2-DC9963E56BE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BA75D-63D8-4B95-A2D5-4139AF22E6EB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18ED0-717B-4E58-8EBC-10C9D6DAE1C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DEBBF-A308-4222-94D8-0D99E0152315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61F82-3BDB-4435-9A43-A52C33EFCCC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28547-EB9F-41EA-9C8A-F80D6EA0BC63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2517A-22C4-409A-8A0A-1D4E34A31BF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38F9B-7637-4EEE-A865-2A21AB9E2A0E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E3BAF-CC4D-45AD-9F8A-4868316FE30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6DAEB-954C-42A7-AA87-E265AD637EA4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8A8E2-2638-4ACF-AB0F-46B78530111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27F6B-3EFD-4161-ADAB-0B976A3105FA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5FDBA-4190-41D0-B132-78888C9ED16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6BED1-0788-46BA-9E18-482550125B92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63641-C016-4747-8D09-5590280F7CD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AD521-E0DD-4D44-88D1-008C2811AC81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893C6-421F-4BE0-827C-3E6244713216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2C9BF-A8E3-4276-8BD5-B4D52D0BB4DB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CFF2A-1A97-4E56-8D82-6F00955B989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4E0D2-A8B0-4A96-AC1B-65D76C9DCD6E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49B0B-3E02-4F00-8DEC-5AA5F49FE25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CC83C-AC21-417C-8569-1384AFAECF41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8E439-3E9D-4902-BF6C-616DFEBBACE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A3D9E-D4FA-4377-90F5-52EDC146C696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D257C-12DD-43B9-82BD-6297BA03081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C120B-30C7-4A62-92FB-8959BD553954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A08D1-C62E-438B-8F5D-5EF5F7E3F4E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260350"/>
            <a:ext cx="8229600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de-DE" smtClean="0"/>
          </a:p>
        </p:txBody>
      </p:sp>
      <p:sp>
        <p:nvSpPr>
          <p:cNvPr id="22221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96250" y="6481763"/>
            <a:ext cx="7969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6356759C-DA3D-4381-8644-FDEA05F33C99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  <p:sp>
        <p:nvSpPr>
          <p:cNvPr id="222212" name="Text Box 4"/>
          <p:cNvSpPr txBox="1">
            <a:spLocks noChangeArrowheads="1"/>
          </p:cNvSpPr>
          <p:nvPr/>
        </p:nvSpPr>
        <p:spPr bwMode="auto">
          <a:xfrm>
            <a:off x="3348038" y="908050"/>
            <a:ext cx="23764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de-DE"/>
          </a:p>
        </p:txBody>
      </p:sp>
      <p:sp>
        <p:nvSpPr>
          <p:cNvPr id="222213" name="Line 5"/>
          <p:cNvSpPr>
            <a:spLocks noChangeShapeType="1"/>
          </p:cNvSpPr>
          <p:nvPr/>
        </p:nvSpPr>
        <p:spPr bwMode="auto">
          <a:xfrm>
            <a:off x="323850" y="666750"/>
            <a:ext cx="84963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222214" name="Line 6"/>
          <p:cNvSpPr>
            <a:spLocks noChangeShapeType="1"/>
          </p:cNvSpPr>
          <p:nvPr/>
        </p:nvSpPr>
        <p:spPr bwMode="auto">
          <a:xfrm>
            <a:off x="323850" y="6407150"/>
            <a:ext cx="84963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222215" name="Text Box 7"/>
          <p:cNvSpPr txBox="1">
            <a:spLocks noChangeArrowheads="1"/>
          </p:cNvSpPr>
          <p:nvPr/>
        </p:nvSpPr>
        <p:spPr bwMode="auto">
          <a:xfrm>
            <a:off x="5580063" y="388938"/>
            <a:ext cx="3024187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de-DE" sz="1100" b="1" dirty="0">
                <a:solidFill>
                  <a:srgbClr val="990023"/>
                </a:solidFill>
                <a:latin typeface="Verdana" pitchFamily="34" charset="0"/>
              </a:rPr>
              <a:t>             MM Holz Holding</a:t>
            </a:r>
          </a:p>
        </p:txBody>
      </p:sp>
      <p:pic>
        <p:nvPicPr>
          <p:cNvPr id="18440" name="Picture 8" descr="MM Logo ohne Timber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693025" y="176213"/>
            <a:ext cx="1008063" cy="40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20" r:id="rId1"/>
    <p:sldLayoutId id="2147483921" r:id="rId2"/>
    <p:sldLayoutId id="2147483922" r:id="rId3"/>
    <p:sldLayoutId id="2147483923" r:id="rId4"/>
    <p:sldLayoutId id="2147483924" r:id="rId5"/>
    <p:sldLayoutId id="2147483925" r:id="rId6"/>
    <p:sldLayoutId id="2147483926" r:id="rId7"/>
    <p:sldLayoutId id="2147483927" r:id="rId8"/>
    <p:sldLayoutId id="2147483928" r:id="rId9"/>
    <p:sldLayoutId id="2147483929" r:id="rId10"/>
    <p:sldLayoutId id="2147483930" r:id="rId11"/>
    <p:sldLayoutId id="2147483931" r:id="rId12"/>
    <p:sldLayoutId id="2147483955" r:id="rId13"/>
    <p:sldLayoutId id="2147483956" r:id="rId14"/>
    <p:sldLayoutId id="2147483932" r:id="rId15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9459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EB22DF32-F6BD-4140-BDB4-B6ED90279490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9B9BA0E2-8A5A-47FB-AFD1-D39C0021330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3" r:id="rId1"/>
    <p:sldLayoutId id="2147483934" r:id="rId2"/>
    <p:sldLayoutId id="2147483935" r:id="rId3"/>
    <p:sldLayoutId id="2147483936" r:id="rId4"/>
    <p:sldLayoutId id="2147483937" r:id="rId5"/>
    <p:sldLayoutId id="2147483938" r:id="rId6"/>
    <p:sldLayoutId id="2147483939" r:id="rId7"/>
    <p:sldLayoutId id="2147483940" r:id="rId8"/>
    <p:sldLayoutId id="2147483941" r:id="rId9"/>
    <p:sldLayoutId id="2147483942" r:id="rId10"/>
    <p:sldLayoutId id="214748394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20483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06DC0E78-529F-49D2-B6A7-7EBA946B6EFB}" type="datetimeFigureOut">
              <a:rPr lang="de-DE"/>
              <a:pPr>
                <a:defRPr/>
              </a:pPr>
              <a:t>23.11.2010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35E7482D-D884-47F3-9FA7-96292487130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4" r:id="rId1"/>
    <p:sldLayoutId id="2147483945" r:id="rId2"/>
    <p:sldLayoutId id="2147483946" r:id="rId3"/>
    <p:sldLayoutId id="2147483947" r:id="rId4"/>
    <p:sldLayoutId id="2147483948" r:id="rId5"/>
    <p:sldLayoutId id="2147483949" r:id="rId6"/>
    <p:sldLayoutId id="2147483950" r:id="rId7"/>
    <p:sldLayoutId id="2147483951" r:id="rId8"/>
    <p:sldLayoutId id="2147483952" r:id="rId9"/>
    <p:sldLayoutId id="2147483953" r:id="rId10"/>
    <p:sldLayoutId id="214748395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gif"/><Relationship Id="rId4" Type="http://schemas.openxmlformats.org/officeDocument/2006/relationships/hyperlink" Target="http://www.zew.de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Microsoft_Office_Excel_97-2003-Arbeitsblatt1.xls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1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2.bin"/><Relationship Id="rId4" Type="http://schemas.openxmlformats.org/officeDocument/2006/relationships/image" Target="../media/image16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liennummernplatzhalt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3938C2E-5037-4C15-857D-7748291755CD}" type="slidenum">
              <a:rPr lang="de-AT" smtClean="0"/>
              <a:pPr/>
              <a:t>1</a:t>
            </a:fld>
            <a:endParaRPr lang="de-AT" smtClean="0"/>
          </a:p>
        </p:txBody>
      </p:sp>
      <p:pic>
        <p:nvPicPr>
          <p:cNvPr id="24579" name="Picture 1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-12700"/>
            <a:ext cx="5580062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 Box 8"/>
          <p:cNvSpPr txBox="1">
            <a:spLocks noChangeArrowheads="1"/>
          </p:cNvSpPr>
          <p:nvPr/>
        </p:nvSpPr>
        <p:spPr bwMode="auto">
          <a:xfrm>
            <a:off x="4959350" y="58705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de-DE"/>
          </a:p>
        </p:txBody>
      </p:sp>
      <p:sp>
        <p:nvSpPr>
          <p:cNvPr id="24581" name="Text Box 125"/>
          <p:cNvSpPr txBox="1">
            <a:spLocks noChangeArrowheads="1"/>
          </p:cNvSpPr>
          <p:nvPr/>
        </p:nvSpPr>
        <p:spPr bwMode="auto">
          <a:xfrm>
            <a:off x="5935663" y="1824038"/>
            <a:ext cx="33480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3600" b="1">
                <a:solidFill>
                  <a:schemeClr val="bg1"/>
                </a:solidFill>
                <a:latin typeface="Gill Sans MT" pitchFamily="34" charset="0"/>
              </a:rPr>
              <a:t>Präsentation</a:t>
            </a:r>
          </a:p>
        </p:txBody>
      </p:sp>
      <p:sp>
        <p:nvSpPr>
          <p:cNvPr id="24582" name="Text Box 127"/>
          <p:cNvSpPr txBox="1">
            <a:spLocks noChangeArrowheads="1"/>
          </p:cNvSpPr>
          <p:nvPr/>
        </p:nvSpPr>
        <p:spPr bwMode="auto">
          <a:xfrm>
            <a:off x="500063" y="4581525"/>
            <a:ext cx="8429625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3200" b="1" dirty="0">
                <a:solidFill>
                  <a:srgbClr val="990023"/>
                </a:solidFill>
                <a:latin typeface="Verdana" pitchFamily="34" charset="0"/>
              </a:rPr>
              <a:t>Mayr-</a:t>
            </a:r>
            <a:r>
              <a:rPr lang="de-DE" sz="3200" b="1" dirty="0" err="1">
                <a:solidFill>
                  <a:srgbClr val="990023"/>
                </a:solidFill>
                <a:latin typeface="Verdana" pitchFamily="34" charset="0"/>
              </a:rPr>
              <a:t>Melnhof</a:t>
            </a:r>
            <a:r>
              <a:rPr lang="de-DE" sz="3200" b="1" dirty="0">
                <a:solidFill>
                  <a:srgbClr val="990023"/>
                </a:solidFill>
                <a:latin typeface="Verdana" pitchFamily="34" charset="0"/>
              </a:rPr>
              <a:t> Holz Holding AG</a:t>
            </a:r>
          </a:p>
          <a:p>
            <a:pPr>
              <a:spcBef>
                <a:spcPct val="50000"/>
              </a:spcBef>
            </a:pPr>
            <a:endParaRPr lang="de-DE" sz="2000" b="1" dirty="0">
              <a:solidFill>
                <a:srgbClr val="990023"/>
              </a:solidFill>
              <a:latin typeface="Gill Sans MT" pitchFamily="34" charset="0"/>
            </a:endParaRPr>
          </a:p>
          <a:p>
            <a:pPr>
              <a:spcBef>
                <a:spcPct val="50000"/>
              </a:spcBef>
            </a:pPr>
            <a:r>
              <a:rPr lang="de-DE" sz="2000" b="1" dirty="0">
                <a:solidFill>
                  <a:srgbClr val="990023"/>
                </a:solidFill>
                <a:latin typeface="Gill Sans MT" pitchFamily="34" charset="0"/>
              </a:rPr>
              <a:t>DI </a:t>
            </a:r>
            <a:r>
              <a:rPr lang="de-DE" sz="2000" b="1" dirty="0" smtClean="0">
                <a:solidFill>
                  <a:srgbClr val="990023"/>
                </a:solidFill>
                <a:latin typeface="Gill Sans MT" pitchFamily="34" charset="0"/>
              </a:rPr>
              <a:t>Anton Putz, Prokurist der </a:t>
            </a:r>
            <a:r>
              <a:rPr lang="de-DE" sz="2000" b="1" dirty="0">
                <a:solidFill>
                  <a:srgbClr val="990023"/>
                </a:solidFill>
                <a:latin typeface="Gill Sans MT" pitchFamily="34" charset="0"/>
              </a:rPr>
              <a:t>Mayr-</a:t>
            </a:r>
            <a:r>
              <a:rPr lang="de-DE" sz="2000" b="1" dirty="0" err="1">
                <a:solidFill>
                  <a:srgbClr val="990023"/>
                </a:solidFill>
                <a:latin typeface="Gill Sans MT" pitchFamily="34" charset="0"/>
              </a:rPr>
              <a:t>Melnhof</a:t>
            </a:r>
            <a:r>
              <a:rPr lang="de-DE" sz="2000" b="1" dirty="0">
                <a:solidFill>
                  <a:srgbClr val="990023"/>
                </a:solidFill>
                <a:latin typeface="Gill Sans MT" pitchFamily="34" charset="0"/>
              </a:rPr>
              <a:t> Holz Frankenmarkt GmbH</a:t>
            </a:r>
          </a:p>
          <a:p>
            <a:pPr algn="r">
              <a:spcBef>
                <a:spcPct val="50000"/>
              </a:spcBef>
            </a:pPr>
            <a:endParaRPr lang="de-DE" sz="3200" b="1" dirty="0">
              <a:solidFill>
                <a:srgbClr val="990023"/>
              </a:solidFill>
              <a:latin typeface="Gill Sans MT" pitchFamily="34" charset="0"/>
            </a:endParaRPr>
          </a:p>
        </p:txBody>
      </p:sp>
      <p:pic>
        <p:nvPicPr>
          <p:cNvPr id="24583" name="Picture 128" descr="MM Holz screend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9050"/>
            <a:ext cx="5435600" cy="403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908720"/>
            <a:ext cx="8229600" cy="865188"/>
          </a:xfrm>
        </p:spPr>
        <p:txBody>
          <a:bodyPr/>
          <a:lstStyle/>
          <a:p>
            <a:r>
              <a:rPr lang="de-DE" sz="2800" dirty="0" smtClean="0"/>
              <a:t>SALZBURGER WALD- UND HOLZMARKTGESPRÄCHE 2010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2332038"/>
            <a:ext cx="8229600" cy="4525962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812800" indent="-812800">
              <a:buFontTx/>
              <a:buAutoNum type="romanUcPeriod"/>
              <a:defRPr/>
            </a:pPr>
            <a:r>
              <a:rPr lang="de-DE" dirty="0" smtClean="0"/>
              <a:t>Internationale Märkte</a:t>
            </a:r>
          </a:p>
          <a:p>
            <a:pPr marL="812800" indent="-812800">
              <a:buFontTx/>
              <a:buAutoNum type="romanUcPeriod"/>
              <a:defRPr/>
            </a:pPr>
            <a:endParaRPr lang="de-DE" dirty="0" smtClean="0"/>
          </a:p>
          <a:p>
            <a:pPr marL="812800" indent="-812800">
              <a:defRPr/>
            </a:pPr>
            <a:r>
              <a:rPr lang="de-DE" dirty="0" smtClean="0"/>
              <a:t>II.	Österreichischer Holzmarkt</a:t>
            </a:r>
          </a:p>
          <a:p>
            <a:pPr marL="812800" indent="-812800">
              <a:defRPr/>
            </a:pPr>
            <a:endParaRPr lang="de-DE" dirty="0" smtClean="0"/>
          </a:p>
          <a:p>
            <a:pPr marL="812800" indent="-812800">
              <a:buFontTx/>
              <a:buAutoNum type="romanUcPeriod" startAt="3"/>
              <a:defRPr/>
            </a:pPr>
            <a:r>
              <a:rPr lang="de-DE" dirty="0" smtClean="0"/>
              <a:t>Conclusio</a:t>
            </a:r>
          </a:p>
          <a:p>
            <a:pPr marL="812800" indent="-812800">
              <a:defRPr/>
            </a:pPr>
            <a:endParaRPr lang="de-DE" dirty="0" smtClean="0"/>
          </a:p>
          <a:p>
            <a:pPr marL="812800" indent="-812800">
              <a:defRPr/>
            </a:pPr>
            <a:endParaRPr lang="de-DE" sz="1050" dirty="0" smtClean="0"/>
          </a:p>
          <a:p>
            <a:pPr marL="812800" indent="-812800">
              <a:defRPr/>
            </a:pPr>
            <a:r>
              <a:rPr lang="de-DE" sz="1050" dirty="0" smtClean="0"/>
              <a:t>Quellen: 	EOS Konferenz  Zürich 2010</a:t>
            </a:r>
          </a:p>
          <a:p>
            <a:pPr marL="812800" indent="-812800">
              <a:defRPr/>
            </a:pPr>
            <a:r>
              <a:rPr lang="de-DE" sz="1050" dirty="0" smtClean="0"/>
              <a:t>	Fachverband der Holzindustrie (diverse Veröffentlichungen)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73238"/>
            <a:ext cx="8229600" cy="43529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e-DE" dirty="0" smtClean="0"/>
              <a:t>I. INTERNATIONALER MARKT</a:t>
            </a:r>
          </a:p>
          <a:p>
            <a:endParaRPr lang="de-DE" dirty="0" smtClean="0"/>
          </a:p>
          <a:p>
            <a:r>
              <a:rPr lang="de-DE" sz="2400" dirty="0" smtClean="0"/>
              <a:t>GESAMTWIRTSCHAFTLICHE KENNZAHLEN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6B8ED7-E871-4A08-956A-4023D44C9747}" type="slidenum">
              <a:rPr lang="de-AT" smtClean="0"/>
              <a:pPr>
                <a:defRPr/>
              </a:pPr>
              <a:t>4</a:t>
            </a:fld>
            <a:endParaRPr lang="de-AT"/>
          </a:p>
        </p:txBody>
      </p:sp>
      <p:pic>
        <p:nvPicPr>
          <p:cNvPr id="901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8410" y="1556792"/>
            <a:ext cx="8678289" cy="4857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6B8ED7-E871-4A08-956A-4023D44C9747}" type="slidenum">
              <a:rPr lang="de-AT" smtClean="0"/>
              <a:pPr>
                <a:defRPr/>
              </a:pPr>
              <a:t>5</a:t>
            </a:fld>
            <a:endParaRPr lang="de-AT"/>
          </a:p>
        </p:txBody>
      </p:sp>
      <p:pic>
        <p:nvPicPr>
          <p:cNvPr id="839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268760"/>
            <a:ext cx="8652746" cy="4785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6B8ED7-E871-4A08-956A-4023D44C9747}" type="slidenum">
              <a:rPr lang="de-AT" smtClean="0"/>
              <a:pPr>
                <a:defRPr/>
              </a:pPr>
              <a:t>6</a:t>
            </a:fld>
            <a:endParaRPr lang="de-AT"/>
          </a:p>
        </p:txBody>
      </p:sp>
      <p:graphicFrame>
        <p:nvGraphicFramePr>
          <p:cNvPr id="5" name="Inhaltsplatzhalter 4"/>
          <p:cNvGraphicFramePr>
            <a:graphicFrameLocks noGrp="1"/>
          </p:cNvGraphicFramePr>
          <p:nvPr>
            <p:ph idx="1"/>
          </p:nvPr>
        </p:nvGraphicFramePr>
        <p:xfrm>
          <a:off x="395536" y="908720"/>
          <a:ext cx="8219256" cy="52174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3970" name="Picture 2" descr="Logo ZEW">
            <a:hlinkClick r:id="rId4" tooltip="Zur ZEW Startseite: Zugangstaste 1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328" y="5373216"/>
            <a:ext cx="1190625" cy="866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68313" y="1916113"/>
            <a:ext cx="8012112" cy="5318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de-DE" smtClean="0"/>
              <a:t>I.INTERNATIONALER MARKT </a:t>
            </a:r>
          </a:p>
          <a:p>
            <a:endParaRPr lang="de-DE" smtClean="0"/>
          </a:p>
          <a:p>
            <a:r>
              <a:rPr lang="de-DE" sz="2400" smtClean="0"/>
              <a:t>SCHNITTHOLZ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6B8ED7-E871-4A08-956A-4023D44C9747}" type="slidenum">
              <a:rPr lang="de-AT" smtClean="0"/>
              <a:pPr>
                <a:defRPr/>
              </a:pPr>
              <a:t>8</a:t>
            </a:fld>
            <a:endParaRPr lang="de-AT"/>
          </a:p>
        </p:txBody>
      </p:sp>
      <p:pic>
        <p:nvPicPr>
          <p:cNvPr id="829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961" y="980728"/>
            <a:ext cx="8720674" cy="5145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6B8ED7-E871-4A08-956A-4023D44C9747}" type="slidenum">
              <a:rPr lang="de-AT" smtClean="0"/>
              <a:pPr>
                <a:defRPr/>
              </a:pPr>
              <a:t>9</a:t>
            </a:fld>
            <a:endParaRPr lang="de-AT"/>
          </a:p>
        </p:txBody>
      </p:sp>
      <p:pic>
        <p:nvPicPr>
          <p:cNvPr id="849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052736"/>
            <a:ext cx="8748728" cy="5001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6B8ED7-E871-4A08-956A-4023D44C9747}" type="slidenum">
              <a:rPr lang="de-AT" smtClean="0"/>
              <a:pPr>
                <a:defRPr/>
              </a:pPr>
              <a:t>10</a:t>
            </a:fld>
            <a:endParaRPr lang="de-AT"/>
          </a:p>
        </p:txBody>
      </p:sp>
      <p:pic>
        <p:nvPicPr>
          <p:cNvPr id="870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908720"/>
            <a:ext cx="7858950" cy="5290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6B8ED7-E871-4A08-956A-4023D44C9747}" type="slidenum">
              <a:rPr lang="de-AT" smtClean="0"/>
              <a:pPr>
                <a:defRPr/>
              </a:pPr>
              <a:t>11</a:t>
            </a:fld>
            <a:endParaRPr lang="de-AT"/>
          </a:p>
        </p:txBody>
      </p:sp>
      <p:pic>
        <p:nvPicPr>
          <p:cNvPr id="890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92696"/>
            <a:ext cx="7488832" cy="5690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6B8ED7-E871-4A08-956A-4023D44C9747}" type="slidenum">
              <a:rPr lang="de-AT" smtClean="0"/>
              <a:pPr>
                <a:defRPr/>
              </a:pPr>
              <a:t>12</a:t>
            </a:fld>
            <a:endParaRPr lang="de-AT"/>
          </a:p>
        </p:txBody>
      </p:sp>
      <p:pic>
        <p:nvPicPr>
          <p:cNvPr id="880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908720"/>
            <a:ext cx="7006646" cy="546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de-DE" smtClean="0"/>
              <a:t>II. NATIONALER HOLZMARKT</a:t>
            </a:r>
          </a:p>
          <a:p>
            <a:endParaRPr lang="de-DE" smtClean="0"/>
          </a:p>
          <a:p>
            <a:r>
              <a:rPr lang="de-DE" sz="2400" smtClean="0"/>
              <a:t>SCHNITTHOLZ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Foliennummernplatzhalt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8002DEA-2385-419C-9946-E38CF2EBA248}" type="slidenum">
              <a:rPr lang="de-AT" smtClean="0"/>
              <a:pPr/>
              <a:t>14</a:t>
            </a:fld>
            <a:endParaRPr lang="de-AT" smtClean="0"/>
          </a:p>
        </p:txBody>
      </p:sp>
      <p:pic>
        <p:nvPicPr>
          <p:cNvPr id="9220" name="Picture 11" descr="Schnittholz Ri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9925" y="765175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3"/>
          <p:cNvSpPr txBox="1">
            <a:spLocks noChangeArrowheads="1"/>
          </p:cNvSpPr>
          <p:nvPr/>
        </p:nvSpPr>
        <p:spPr bwMode="auto">
          <a:xfrm>
            <a:off x="971550" y="2133600"/>
            <a:ext cx="1771650" cy="217488"/>
          </a:xfrm>
          <a:prstGeom prst="rect">
            <a:avLst/>
          </a:prstGeom>
          <a:solidFill>
            <a:schemeClr val="bg1"/>
          </a:solidFill>
          <a:ln w="25400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0" hangingPunct="0"/>
            <a:r>
              <a:rPr lang="de-DE" sz="1200">
                <a:solidFill>
                  <a:srgbClr val="000000"/>
                </a:solidFill>
                <a:latin typeface="Trebuchet MS" pitchFamily="34" charset="0"/>
              </a:rPr>
              <a:t>Menge in 1.000 m³</a:t>
            </a:r>
          </a:p>
        </p:txBody>
      </p:sp>
      <p:sp>
        <p:nvSpPr>
          <p:cNvPr id="922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22263" y="1052513"/>
            <a:ext cx="7058025" cy="661987"/>
          </a:xfrm>
          <a:solidFill>
            <a:schemeClr val="bg1"/>
          </a:solidFill>
        </p:spPr>
        <p:txBody>
          <a:bodyPr lIns="0" tIns="0" rIns="0" bIns="0"/>
          <a:lstStyle/>
          <a:p>
            <a:pPr algn="l"/>
            <a:r>
              <a:rPr lang="de-AT" sz="2000" b="1" dirty="0" smtClean="0">
                <a:solidFill>
                  <a:srgbClr val="AC0029"/>
                </a:solidFill>
                <a:latin typeface="Verdana" pitchFamily="34" charset="0"/>
              </a:rPr>
              <a:t>Produktionsentwicklung Schnittholz 1997-2010*</a:t>
            </a:r>
            <a:br>
              <a:rPr lang="de-AT" sz="2000" b="1" dirty="0" smtClean="0">
                <a:solidFill>
                  <a:srgbClr val="AC0029"/>
                </a:solidFill>
                <a:latin typeface="Verdana" pitchFamily="34" charset="0"/>
              </a:rPr>
            </a:br>
            <a:r>
              <a:rPr lang="de-AT" sz="2000" b="1" dirty="0" smtClean="0">
                <a:solidFill>
                  <a:srgbClr val="AC0029"/>
                </a:solidFill>
                <a:latin typeface="Verdana" pitchFamily="34" charset="0"/>
              </a:rPr>
              <a:t>Österreich (Nadelholz)</a:t>
            </a:r>
            <a:endParaRPr lang="de-DE" sz="2000" b="1" dirty="0" smtClean="0">
              <a:solidFill>
                <a:srgbClr val="AC0029"/>
              </a:solidFill>
              <a:latin typeface="Verdana" pitchFamily="34" charset="0"/>
            </a:endParaRPr>
          </a:p>
        </p:txBody>
      </p:sp>
      <p:graphicFrame>
        <p:nvGraphicFramePr>
          <p:cNvPr id="81921" name="Object 1"/>
          <p:cNvGraphicFramePr>
            <a:graphicFrameLocks noChangeAspect="1"/>
          </p:cNvGraphicFramePr>
          <p:nvPr/>
        </p:nvGraphicFramePr>
        <p:xfrm>
          <a:off x="179512" y="2564904"/>
          <a:ext cx="8601397" cy="3176183"/>
        </p:xfrm>
        <a:graphic>
          <a:graphicData uri="http://schemas.openxmlformats.org/presentationml/2006/ole">
            <p:oleObj spid="_x0000_s81921" name="Arbeitsblatt" r:id="rId5" imgW="7696200" imgH="2838298" progId="Excel.Sheet.8">
              <p:embed/>
            </p:oleObj>
          </a:graphicData>
        </a:graphic>
      </p:graphicFrame>
      <p:sp>
        <p:nvSpPr>
          <p:cNvPr id="10" name="Line 6"/>
          <p:cNvSpPr>
            <a:spLocks noChangeShapeType="1"/>
          </p:cNvSpPr>
          <p:nvPr/>
        </p:nvSpPr>
        <p:spPr bwMode="auto">
          <a:xfrm>
            <a:off x="7380312" y="3140968"/>
            <a:ext cx="227013" cy="781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90000" tIns="46800" rIns="90000" bIns="46800" anchor="ctr"/>
          <a:lstStyle/>
          <a:p>
            <a:endParaRPr lang="de-DE"/>
          </a:p>
        </p:txBody>
      </p:sp>
      <p:sp>
        <p:nvSpPr>
          <p:cNvPr id="11" name="Line 6"/>
          <p:cNvSpPr>
            <a:spLocks noChangeShapeType="1"/>
          </p:cNvSpPr>
          <p:nvPr/>
        </p:nvSpPr>
        <p:spPr bwMode="auto">
          <a:xfrm flipV="1">
            <a:off x="7668344" y="3645024"/>
            <a:ext cx="331788" cy="342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90000" tIns="46800" rIns="90000" bIns="46800" anchor="ctr"/>
          <a:lstStyle/>
          <a:p>
            <a:endParaRPr lang="de-DE"/>
          </a:p>
        </p:txBody>
      </p:sp>
      <p:sp>
        <p:nvSpPr>
          <p:cNvPr id="12" name="Rechteck 11"/>
          <p:cNvSpPr/>
          <p:nvPr/>
        </p:nvSpPr>
        <p:spPr>
          <a:xfrm>
            <a:off x="7380312" y="3068960"/>
            <a:ext cx="7232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AT" dirty="0" smtClean="0">
                <a:solidFill>
                  <a:srgbClr val="000000"/>
                </a:solidFill>
              </a:rPr>
              <a:t>-22%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7884368" y="3356992"/>
            <a:ext cx="677863" cy="33655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de-AT" sz="1600" dirty="0">
                <a:solidFill>
                  <a:srgbClr val="000000"/>
                </a:solidFill>
              </a:rPr>
              <a:t>+10%</a:t>
            </a:r>
            <a:endParaRPr lang="de-DE" sz="1600" dirty="0">
              <a:solidFill>
                <a:srgbClr val="000000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251520" y="5805264"/>
            <a:ext cx="2759075" cy="5016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defTabSz="762000">
              <a:spcBef>
                <a:spcPct val="50000"/>
              </a:spcBef>
              <a:spcAft>
                <a:spcPct val="50000"/>
              </a:spcAft>
            </a:pPr>
            <a:r>
              <a:rPr lang="de-DE" sz="900" b="0">
                <a:solidFill>
                  <a:schemeClr val="tx1"/>
                </a:solidFill>
              </a:rPr>
              <a:t>Grafik: Fachverband der Holzindustrie Österreichs</a:t>
            </a:r>
            <a:br>
              <a:rPr lang="de-DE" sz="900" b="0">
                <a:solidFill>
                  <a:schemeClr val="tx1"/>
                </a:solidFill>
              </a:rPr>
            </a:br>
            <a:r>
              <a:rPr lang="de-DE" sz="900" b="0">
                <a:solidFill>
                  <a:schemeClr val="tx1"/>
                </a:solidFill>
              </a:rPr>
              <a:t>Mag. Margot Schatzl, 10.11.2010</a:t>
            </a:r>
            <a:br>
              <a:rPr lang="de-DE" sz="900" b="0">
                <a:solidFill>
                  <a:schemeClr val="tx1"/>
                </a:solidFill>
              </a:rPr>
            </a:br>
            <a:r>
              <a:rPr lang="de-DE" sz="900" b="0">
                <a:solidFill>
                  <a:schemeClr val="tx1"/>
                </a:solidFill>
              </a:rPr>
              <a:t>Quelle: Statistik Austria, FHP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B0E94E1-FE1E-41F7-BFB2-501148D236A2}" type="slidenum">
              <a:rPr lang="de-AT" smtClean="0"/>
              <a:pPr>
                <a:defRPr/>
              </a:pPr>
              <a:t>15</a:t>
            </a:fld>
            <a:endParaRPr lang="de-AT"/>
          </a:p>
        </p:txBody>
      </p:sp>
      <p:graphicFrame>
        <p:nvGraphicFramePr>
          <p:cNvPr id="91138" name="Object 2"/>
          <p:cNvGraphicFramePr>
            <a:graphicFrameLocks noChangeAspect="1"/>
          </p:cNvGraphicFramePr>
          <p:nvPr/>
        </p:nvGraphicFramePr>
        <p:xfrm>
          <a:off x="2843808" y="1268760"/>
          <a:ext cx="4635500" cy="4914900"/>
        </p:xfrm>
        <a:graphic>
          <a:graphicData uri="http://schemas.openxmlformats.org/presentationml/2006/ole">
            <p:oleObj spid="_x0000_s91138" name="Diagramm" r:id="rId4" imgW="4638675" imgH="4915002" progId="MSGraph.Chart.8">
              <p:embed/>
            </p:oleObj>
          </a:graphicData>
        </a:graphic>
      </p:graphicFrame>
      <p:sp>
        <p:nvSpPr>
          <p:cNvPr id="5" name="Rechteck 4"/>
          <p:cNvSpPr/>
          <p:nvPr/>
        </p:nvSpPr>
        <p:spPr>
          <a:xfrm>
            <a:off x="323528" y="836712"/>
            <a:ext cx="4572000" cy="4939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hangingPunct="1">
              <a:lnSpc>
                <a:spcPct val="90000"/>
              </a:lnSpc>
            </a:pPr>
            <a:r>
              <a:rPr lang="de-DE" dirty="0" smtClean="0"/>
              <a:t>Export Nadelschnittholz </a:t>
            </a:r>
            <a:br>
              <a:rPr lang="de-DE" dirty="0" smtClean="0"/>
            </a:br>
            <a:r>
              <a:rPr lang="de-DE" sz="1100" dirty="0" smtClean="0"/>
              <a:t>01-08 2010</a:t>
            </a:r>
            <a:endParaRPr lang="de-AT" sz="1100" dirty="0"/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251520" y="5805264"/>
            <a:ext cx="3794125" cy="5492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de-AT" sz="1000" b="0" dirty="0">
                <a:solidFill>
                  <a:schemeClr val="tx1"/>
                </a:solidFill>
              </a:rPr>
              <a:t>Grafik: Fachverband der Holzindustrie Österreichs</a:t>
            </a:r>
          </a:p>
          <a:p>
            <a:r>
              <a:rPr lang="de-AT" sz="1000" b="0" dirty="0">
                <a:solidFill>
                  <a:schemeClr val="tx1"/>
                </a:solidFill>
              </a:rPr>
              <a:t>Mag. Margot </a:t>
            </a:r>
            <a:r>
              <a:rPr lang="de-AT" sz="1000" b="0" dirty="0" err="1">
                <a:solidFill>
                  <a:schemeClr val="tx1"/>
                </a:solidFill>
              </a:rPr>
              <a:t>Schatzl</a:t>
            </a:r>
            <a:r>
              <a:rPr lang="de-AT" sz="1000" b="0" dirty="0">
                <a:solidFill>
                  <a:schemeClr val="tx1"/>
                </a:solidFill>
              </a:rPr>
              <a:t>, 16.11.2010</a:t>
            </a:r>
            <a:endParaRPr lang="de-DE" sz="1000" b="0" dirty="0">
              <a:solidFill>
                <a:schemeClr val="tx1"/>
              </a:solidFill>
            </a:endParaRPr>
          </a:p>
          <a:p>
            <a:r>
              <a:rPr lang="de-AT" sz="1000" b="0" dirty="0">
                <a:solidFill>
                  <a:schemeClr val="tx1"/>
                </a:solidFill>
              </a:rPr>
              <a:t>Quelle: Statistik Austria, FHP</a:t>
            </a:r>
            <a:endParaRPr lang="de-DE" sz="1000" b="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de-DE" smtClean="0"/>
              <a:t>II.NATIONALER HOLZMARKT</a:t>
            </a:r>
          </a:p>
          <a:p>
            <a:endParaRPr lang="de-DE" smtClean="0"/>
          </a:p>
          <a:p>
            <a:r>
              <a:rPr lang="de-DE" sz="2400" smtClean="0"/>
              <a:t>RUNDHOLZ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B0E94E1-FE1E-41F7-BFB2-501148D236A2}" type="slidenum">
              <a:rPr lang="de-AT" smtClean="0"/>
              <a:pPr>
                <a:defRPr/>
              </a:pPr>
              <a:t>17</a:t>
            </a:fld>
            <a:endParaRPr lang="de-AT"/>
          </a:p>
        </p:txBody>
      </p:sp>
      <p:graphicFrame>
        <p:nvGraphicFramePr>
          <p:cNvPr id="3" name="Diagramm 2"/>
          <p:cNvGraphicFramePr/>
          <p:nvPr/>
        </p:nvGraphicFramePr>
        <p:xfrm>
          <a:off x="557212" y="919162"/>
          <a:ext cx="8029575" cy="5019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Chart bld="series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mplatzhalter 3"/>
          <p:cNvGraphicFramePr>
            <a:graphicFrameLocks noGrp="1"/>
          </p:cNvGraphicFramePr>
          <p:nvPr>
            <p:ph type="chart" idx="1"/>
          </p:nvPr>
        </p:nvGraphicFramePr>
        <p:xfrm>
          <a:off x="323528" y="1412776"/>
          <a:ext cx="8572500" cy="4483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5" name="Gerade Verbindung mit Pfeil 4"/>
          <p:cNvCxnSpPr/>
          <p:nvPr/>
        </p:nvCxnSpPr>
        <p:spPr>
          <a:xfrm rot="5400000">
            <a:off x="4788024" y="3717032"/>
            <a:ext cx="576064" cy="1588"/>
          </a:xfrm>
          <a:prstGeom prst="straightConnector1">
            <a:avLst/>
          </a:prstGeom>
          <a:ln w="22225" cmpd="sng">
            <a:headEnd type="arrow"/>
            <a:tailEnd type="arrow"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3"/>
          <p:cNvSpPr>
            <a:spLocks noChangeArrowheads="1"/>
          </p:cNvSpPr>
          <p:nvPr/>
        </p:nvSpPr>
        <p:spPr bwMode="auto">
          <a:xfrm>
            <a:off x="251520" y="764704"/>
            <a:ext cx="8680450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de-DE" dirty="0"/>
              <a:t>Import Säge-Nadelrundholz</a:t>
            </a:r>
            <a:r>
              <a:rPr lang="de-AT" dirty="0"/>
              <a:t/>
            </a:r>
            <a:br>
              <a:rPr lang="de-AT" dirty="0"/>
            </a:br>
            <a:r>
              <a:rPr lang="de-DE" dirty="0"/>
              <a:t>01-07 </a:t>
            </a:r>
            <a:r>
              <a:rPr lang="de-DE" dirty="0" smtClean="0"/>
              <a:t>2010:2009</a:t>
            </a:r>
            <a:endParaRPr lang="de-AT" dirty="0"/>
          </a:p>
        </p:txBody>
      </p:sp>
      <p:sp>
        <p:nvSpPr>
          <p:cNvPr id="15365" name="Text Box 4"/>
          <p:cNvSpPr txBox="1">
            <a:spLocks noChangeArrowheads="1"/>
          </p:cNvSpPr>
          <p:nvPr/>
        </p:nvSpPr>
        <p:spPr bwMode="auto">
          <a:xfrm>
            <a:off x="251520" y="4221088"/>
            <a:ext cx="1554162" cy="27463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de-AT" sz="1200" dirty="0"/>
              <a:t>*alle übrigen Länder</a:t>
            </a:r>
            <a:endParaRPr lang="de-DE" sz="1200" dirty="0"/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412776"/>
            <a:ext cx="3924552" cy="2663254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</p:pic>
      <p:graphicFrame>
        <p:nvGraphicFramePr>
          <p:cNvPr id="2" name="Object 3"/>
          <p:cNvGraphicFramePr>
            <a:graphicFrameLocks/>
          </p:cNvGraphicFramePr>
          <p:nvPr/>
        </p:nvGraphicFramePr>
        <p:xfrm>
          <a:off x="4139952" y="1628800"/>
          <a:ext cx="4848225" cy="4533900"/>
        </p:xfrm>
        <a:graphic>
          <a:graphicData uri="http://schemas.openxmlformats.org/presentationml/2006/ole">
            <p:oleObj spid="_x0000_s15363" name="Diagramm" r:id="rId5" imgW="5781723" imgH="4905613" progId="MSGraph.Chart.8">
              <p:embed followColorScheme="full"/>
            </p:oleObj>
          </a:graphicData>
        </a:graphic>
      </p:graphicFrame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323528" y="5733256"/>
            <a:ext cx="3060700" cy="5492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de-AT" sz="1000" dirty="0">
                <a:solidFill>
                  <a:schemeClr val="tx1"/>
                </a:solidFill>
              </a:rPr>
              <a:t>Grafik:</a:t>
            </a:r>
            <a:r>
              <a:rPr lang="de-AT" sz="1000" b="0" dirty="0">
                <a:solidFill>
                  <a:schemeClr val="tx1"/>
                </a:solidFill>
              </a:rPr>
              <a:t> Fachverband der Holzindustrie Österreichs</a:t>
            </a:r>
          </a:p>
          <a:p>
            <a:r>
              <a:rPr lang="de-AT" sz="1000" b="0" dirty="0">
                <a:solidFill>
                  <a:schemeClr val="tx1"/>
                </a:solidFill>
              </a:rPr>
              <a:t>Mag. Margot </a:t>
            </a:r>
            <a:r>
              <a:rPr lang="de-AT" sz="1000" b="0" dirty="0" err="1">
                <a:solidFill>
                  <a:schemeClr val="tx1"/>
                </a:solidFill>
              </a:rPr>
              <a:t>Schatzl</a:t>
            </a:r>
            <a:r>
              <a:rPr lang="de-AT" sz="1000" b="0" dirty="0">
                <a:solidFill>
                  <a:schemeClr val="tx1"/>
                </a:solidFill>
              </a:rPr>
              <a:t>, 10.11.2010</a:t>
            </a:r>
          </a:p>
          <a:p>
            <a:r>
              <a:rPr lang="de-AT" sz="1000" dirty="0">
                <a:solidFill>
                  <a:schemeClr val="tx1"/>
                </a:solidFill>
              </a:rPr>
              <a:t>Quelle:</a:t>
            </a:r>
            <a:r>
              <a:rPr lang="de-AT" sz="1000" b="0" dirty="0">
                <a:solidFill>
                  <a:schemeClr val="tx1"/>
                </a:solidFill>
              </a:rPr>
              <a:t> Statistik Austria, FHP</a:t>
            </a:r>
            <a:endParaRPr lang="de-DE" sz="1000" b="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439863"/>
          </a:xfrm>
        </p:spPr>
        <p:txBody>
          <a:bodyPr/>
          <a:lstStyle/>
          <a:p>
            <a:r>
              <a:rPr lang="de-DE" sz="3200" dirty="0" smtClean="0"/>
              <a:t>III. Schlussfolgerung </a:t>
            </a:r>
            <a:endParaRPr lang="en-US" sz="3200" dirty="0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19100" y="1484784"/>
            <a:ext cx="8469313" cy="460804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50850" indent="-450850" defTabSz="1073150">
              <a:lnSpc>
                <a:spcPct val="110000"/>
              </a:lnSpc>
              <a:spcAft>
                <a:spcPct val="50000"/>
              </a:spcAft>
              <a:buClr>
                <a:schemeClr val="tx2"/>
              </a:buClr>
              <a:buFont typeface="Arial" pitchFamily="34" charset="0"/>
              <a:buChar char="•"/>
            </a:pPr>
            <a:r>
              <a:rPr lang="fi-FI" sz="2400" b="1" dirty="0" smtClean="0"/>
              <a:t>Vorausgesetzt </a:t>
            </a:r>
            <a:r>
              <a:rPr lang="fi-FI" sz="2400" b="1" dirty="0" smtClean="0"/>
              <a:t>- es kommt zu keinem globalen ”double dip” </a:t>
            </a:r>
          </a:p>
          <a:p>
            <a:pPr marL="450850" indent="-450850" defTabSz="1073150">
              <a:lnSpc>
                <a:spcPct val="110000"/>
              </a:lnSpc>
              <a:spcAft>
                <a:spcPct val="50000"/>
              </a:spcAft>
              <a:buClr>
                <a:schemeClr val="tx2"/>
              </a:buClr>
              <a:buFont typeface="Arial" pitchFamily="34" charset="0"/>
              <a:buChar char="•"/>
            </a:pPr>
            <a:r>
              <a:rPr lang="fi-FI" sz="2400" b="1" dirty="0" smtClean="0"/>
              <a:t>Nur leichte Nachfragesteigerung im Schnittholz für 2011 zu erwarten.</a:t>
            </a:r>
          </a:p>
          <a:p>
            <a:pPr marL="450850" indent="-450850" defTabSz="1073150">
              <a:lnSpc>
                <a:spcPct val="110000"/>
              </a:lnSpc>
              <a:spcAft>
                <a:spcPct val="50000"/>
              </a:spcAft>
              <a:buClr>
                <a:schemeClr val="tx2"/>
              </a:buClr>
              <a:buFont typeface="Arial" pitchFamily="34" charset="0"/>
              <a:buChar char="•"/>
            </a:pPr>
            <a:r>
              <a:rPr lang="fi-FI" sz="2400" b="1" dirty="0" smtClean="0"/>
              <a:t>Weiterhin rohstoffversorgungsgetriebene Märkte.</a:t>
            </a:r>
          </a:p>
          <a:p>
            <a:pPr marL="450850" indent="-450850" defTabSz="1073150">
              <a:lnSpc>
                <a:spcPct val="110000"/>
              </a:lnSpc>
              <a:spcAft>
                <a:spcPct val="50000"/>
              </a:spcAft>
              <a:buClr>
                <a:schemeClr val="tx2"/>
              </a:buClr>
            </a:pPr>
            <a:r>
              <a:rPr lang="fi-FI" sz="2400" b="1" dirty="0" smtClean="0"/>
              <a:t>		Langfristig ist jedoch eines anzumerken –</a:t>
            </a:r>
          </a:p>
          <a:p>
            <a:pPr marL="450850" indent="-450850" defTabSz="1073150">
              <a:lnSpc>
                <a:spcPct val="110000"/>
              </a:lnSpc>
              <a:spcAft>
                <a:spcPct val="50000"/>
              </a:spcAft>
              <a:buClr>
                <a:schemeClr val="tx2"/>
              </a:buClr>
            </a:pPr>
            <a:r>
              <a:rPr lang="fi-FI" sz="2400" b="1" dirty="0" smtClean="0"/>
              <a:t>				Holz hat Zukunft</a:t>
            </a:r>
          </a:p>
          <a:p>
            <a:pPr marL="450850" indent="-450850" defTabSz="1073150">
              <a:lnSpc>
                <a:spcPct val="110000"/>
              </a:lnSpc>
              <a:spcAft>
                <a:spcPct val="50000"/>
              </a:spcAft>
              <a:buClr>
                <a:schemeClr val="tx2"/>
              </a:buClr>
            </a:pPr>
            <a:r>
              <a:rPr lang="fi-FI" sz="2400" b="1" dirty="0" smtClean="0"/>
              <a:t>						außer.....</a:t>
            </a:r>
          </a:p>
          <a:p>
            <a:pPr marL="450850" indent="-450850" defTabSz="1073150">
              <a:lnSpc>
                <a:spcPct val="110000"/>
              </a:lnSpc>
              <a:spcAft>
                <a:spcPct val="50000"/>
              </a:spcAft>
              <a:buClr>
                <a:schemeClr val="tx2"/>
              </a:buClr>
            </a:pPr>
            <a:r>
              <a:rPr lang="fi-FI" sz="2400" b="1" dirty="0" smtClean="0"/>
              <a:t>							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956" y="980728"/>
            <a:ext cx="8857759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Inhaltsplatzhalter 1"/>
          <p:cNvSpPr>
            <a:spLocks noGrp="1"/>
          </p:cNvSpPr>
          <p:nvPr>
            <p:ph idx="1"/>
          </p:nvPr>
        </p:nvSpPr>
        <p:spPr bwMode="auto">
          <a:xfrm>
            <a:off x="457200" y="2781300"/>
            <a:ext cx="8229600" cy="33448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de-DE" sz="4000" b="1" smtClean="0">
                <a:solidFill>
                  <a:srgbClr val="C00000"/>
                </a:solidFill>
              </a:rPr>
              <a:t>Vielen Dank für Ihre Aufmerksamkeit!</a:t>
            </a:r>
          </a:p>
        </p:txBody>
      </p:sp>
      <p:sp>
        <p:nvSpPr>
          <p:cNvPr id="45059" name="Foliennummernplatzhalt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E96C227-F294-4714-98C9-EF82B9E38EAC}" type="slidenum">
              <a:rPr lang="de-AT" smtClean="0"/>
              <a:pPr/>
              <a:t>22</a:t>
            </a:fld>
            <a:endParaRPr lang="de-AT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Standarddesign">
  <a:themeElements>
    <a:clrScheme name="1_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1_Standard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1_Standarddesign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274</Words>
  <Application>Microsoft Office PowerPoint</Application>
  <PresentationFormat>Bildschirmpräsentation (4:3)</PresentationFormat>
  <Paragraphs>107</Paragraphs>
  <Slides>22</Slides>
  <Notes>22</Notes>
  <HiddenSlides>0</HiddenSlides>
  <MMClips>0</MMClips>
  <ScaleCrop>false</ScaleCrop>
  <HeadingPairs>
    <vt:vector size="6" baseType="variant">
      <vt:variant>
        <vt:lpstr>Design</vt:lpstr>
      </vt:variant>
      <vt:variant>
        <vt:i4>3</vt:i4>
      </vt:variant>
      <vt:variant>
        <vt:lpstr>Eingebettete OLE-Server</vt:lpstr>
      </vt:variant>
      <vt:variant>
        <vt:i4>2</vt:i4>
      </vt:variant>
      <vt:variant>
        <vt:lpstr>Folientitel</vt:lpstr>
      </vt:variant>
      <vt:variant>
        <vt:i4>22</vt:i4>
      </vt:variant>
    </vt:vector>
  </HeadingPairs>
  <TitlesOfParts>
    <vt:vector size="27" baseType="lpstr">
      <vt:lpstr>1_Standarddesign</vt:lpstr>
      <vt:lpstr>1_Benutzerdefiniertes Design</vt:lpstr>
      <vt:lpstr>Benutzerdefiniertes Design</vt:lpstr>
      <vt:lpstr>Arbeitsblatt</vt:lpstr>
      <vt:lpstr>Diagramm</vt:lpstr>
      <vt:lpstr>Folie 1</vt:lpstr>
      <vt:lpstr>SALZBURGER WALD- UND HOLZMARKTGESPRÄCHE 2010</vt:lpstr>
      <vt:lpstr>Folie 3</vt:lpstr>
      <vt:lpstr>Folie 4</vt:lpstr>
      <vt:lpstr>Folie 5</vt:lpstr>
      <vt:lpstr>Folie 6</vt:lpstr>
      <vt:lpstr>Folie 7</vt:lpstr>
      <vt:lpstr>Folie 8</vt:lpstr>
      <vt:lpstr>Folie 9</vt:lpstr>
      <vt:lpstr>Folie 10</vt:lpstr>
      <vt:lpstr>Folie 11</vt:lpstr>
      <vt:lpstr>Folie 12</vt:lpstr>
      <vt:lpstr>Folie 13</vt:lpstr>
      <vt:lpstr>Produktionsentwicklung Schnittholz 1997-2010* Österreich (Nadelholz)</vt:lpstr>
      <vt:lpstr>Folie 15</vt:lpstr>
      <vt:lpstr>Folie 16</vt:lpstr>
      <vt:lpstr>Folie 17</vt:lpstr>
      <vt:lpstr>Folie 18</vt:lpstr>
      <vt:lpstr>Folie 19</vt:lpstr>
      <vt:lpstr>III. Schlussfolgerung </vt:lpstr>
      <vt:lpstr>Folie 21</vt:lpstr>
      <vt:lpstr>Folie 22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Sandra &amp; Hans Peter</dc:creator>
  <cp:lastModifiedBy>Toni</cp:lastModifiedBy>
  <cp:revision>545</cp:revision>
  <dcterms:created xsi:type="dcterms:W3CDTF">2002-11-04T20:32:24Z</dcterms:created>
  <dcterms:modified xsi:type="dcterms:W3CDTF">2010-11-23T19:58:22Z</dcterms:modified>
</cp:coreProperties>
</file>