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2" r:id="rId1"/>
    <p:sldMasterId id="2147483952" r:id="rId2"/>
  </p:sldMasterIdLst>
  <p:notesMasterIdLst>
    <p:notesMasterId r:id="rId25"/>
  </p:notesMasterIdLst>
  <p:handoutMasterIdLst>
    <p:handoutMasterId r:id="rId26"/>
  </p:handoutMasterIdLst>
  <p:sldIdLst>
    <p:sldId id="302" r:id="rId3"/>
    <p:sldId id="303" r:id="rId4"/>
    <p:sldId id="307" r:id="rId5"/>
    <p:sldId id="305" r:id="rId6"/>
    <p:sldId id="306" r:id="rId7"/>
    <p:sldId id="258" r:id="rId8"/>
    <p:sldId id="259" r:id="rId9"/>
    <p:sldId id="300" r:id="rId10"/>
    <p:sldId id="283" r:id="rId11"/>
    <p:sldId id="262" r:id="rId12"/>
    <p:sldId id="263" r:id="rId13"/>
    <p:sldId id="264" r:id="rId14"/>
    <p:sldId id="288" r:id="rId15"/>
    <p:sldId id="289" r:id="rId16"/>
    <p:sldId id="290" r:id="rId17"/>
    <p:sldId id="308" r:id="rId18"/>
    <p:sldId id="301" r:id="rId19"/>
    <p:sldId id="291" r:id="rId20"/>
    <p:sldId id="294" r:id="rId21"/>
    <p:sldId id="295" r:id="rId22"/>
    <p:sldId id="296" r:id="rId23"/>
    <p:sldId id="297" r:id="rId24"/>
  </p:sldIdLst>
  <p:sldSz cx="9144000" cy="6858000" type="screen4x3"/>
  <p:notesSz cx="6797675" cy="9874250"/>
  <p:custShowLst>
    <p:custShow name="FHPAKWÜ" id="0">
      <p:sldLst>
        <p:sld r:id="rId8"/>
        <p:sld r:id="rId9"/>
      </p:sldLst>
    </p:custShow>
  </p:custShowLst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9900"/>
    <a:srgbClr val="009534"/>
    <a:srgbClr val="9A9B9D"/>
    <a:srgbClr val="009900"/>
    <a:srgbClr val="069031"/>
    <a:srgbClr val="339933"/>
    <a:srgbClr val="0098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Gitternetz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39" autoAdjust="0"/>
    <p:restoredTop sz="95429" autoAdjust="0"/>
  </p:normalViewPr>
  <p:slideViewPr>
    <p:cSldViewPr>
      <p:cViewPr>
        <p:scale>
          <a:sx n="75" d="100"/>
          <a:sy n="75" d="100"/>
        </p:scale>
        <p:origin x="-100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2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4" d="100"/>
          <a:sy n="34" d="100"/>
        </p:scale>
        <p:origin x="-3384" y="-102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140" tIns="45570" rIns="91140" bIns="45570" numCol="1" anchor="t" anchorCtr="0" compatLnSpc="1">
            <a:prstTxWarp prst="textNoShape">
              <a:avLst/>
            </a:prstTxWarp>
          </a:bodyPr>
          <a:lstStyle>
            <a:lvl1pPr defTabSz="879833">
              <a:defRPr sz="120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53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140" tIns="45570" rIns="91140" bIns="45570" numCol="1" anchor="t" anchorCtr="0" compatLnSpc="1">
            <a:prstTxWarp prst="textNoShape">
              <a:avLst/>
            </a:prstTxWarp>
          </a:bodyPr>
          <a:lstStyle>
            <a:lvl1pPr algn="r" defTabSz="879833">
              <a:defRPr sz="120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7363"/>
            <a:ext cx="2946400" cy="4953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140" tIns="45570" rIns="91140" bIns="45570" numCol="1" anchor="b" anchorCtr="0" compatLnSpc="1">
            <a:prstTxWarp prst="textNoShape">
              <a:avLst/>
            </a:prstTxWarp>
          </a:bodyPr>
          <a:lstStyle>
            <a:lvl1pPr defTabSz="879833">
              <a:defRPr sz="120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457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77363"/>
            <a:ext cx="2946400" cy="4953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140" tIns="45570" rIns="91140" bIns="45570" numCol="1" anchor="b" anchorCtr="0" compatLnSpc="1">
            <a:prstTxWarp prst="textNoShape">
              <a:avLst/>
            </a:prstTxWarp>
          </a:bodyPr>
          <a:lstStyle>
            <a:lvl1pPr algn="r" defTabSz="879833">
              <a:defRPr sz="1200">
                <a:cs typeface="+mn-cs"/>
              </a:defRPr>
            </a:lvl1pPr>
          </a:lstStyle>
          <a:p>
            <a:pPr>
              <a:defRPr/>
            </a:pPr>
            <a:fld id="{6246B798-78F5-473E-86A6-ABCB6FF6EE7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9123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140" tIns="45570" rIns="91140" bIns="45570" numCol="1" anchor="t" anchorCtr="0" compatLnSpc="1">
            <a:prstTxWarp prst="textNoShape">
              <a:avLst/>
            </a:prstTxWarp>
          </a:bodyPr>
          <a:lstStyle>
            <a:lvl1pPr defTabSz="879833">
              <a:defRPr sz="120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53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140" tIns="45570" rIns="91140" bIns="45570" numCol="1" anchor="t" anchorCtr="0" compatLnSpc="1">
            <a:prstTxWarp prst="textNoShape">
              <a:avLst/>
            </a:prstTxWarp>
          </a:bodyPr>
          <a:lstStyle>
            <a:lvl1pPr algn="r" defTabSz="879833">
              <a:defRPr sz="120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5537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689475"/>
            <a:ext cx="5438775" cy="444341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140" tIns="45570" rIns="91140" bIns="455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7363"/>
            <a:ext cx="2946400" cy="4953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140" tIns="45570" rIns="91140" bIns="45570" numCol="1" anchor="b" anchorCtr="0" compatLnSpc="1">
            <a:prstTxWarp prst="textNoShape">
              <a:avLst/>
            </a:prstTxWarp>
          </a:bodyPr>
          <a:lstStyle>
            <a:lvl1pPr defTabSz="879833">
              <a:defRPr sz="1200"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7363"/>
            <a:ext cx="2946400" cy="4953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140" tIns="45570" rIns="91140" bIns="45570" numCol="1" anchor="b" anchorCtr="0" compatLnSpc="1">
            <a:prstTxWarp prst="textNoShape">
              <a:avLst/>
            </a:prstTxWarp>
          </a:bodyPr>
          <a:lstStyle>
            <a:lvl1pPr algn="r" defTabSz="879833">
              <a:defRPr sz="1200">
                <a:cs typeface="+mn-cs"/>
              </a:defRPr>
            </a:lvl1pPr>
          </a:lstStyle>
          <a:p>
            <a:pPr>
              <a:defRPr/>
            </a:pPr>
            <a:fld id="{4BE38547-F7B3-4BE4-B763-96E2E89C79E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71670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2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AT" smtClean="0"/>
          </a:p>
        </p:txBody>
      </p:sp>
      <p:sp>
        <p:nvSpPr>
          <p:cNvPr id="10243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877888"/>
            <a:fld id="{59727B4F-398C-4E69-8EEE-D65C378EEC0F}" type="slidenum">
              <a:rPr lang="de-DE" smtClean="0">
                <a:cs typeface="Arial" charset="0"/>
              </a:rPr>
              <a:pPr defTabSz="877888"/>
              <a:t>1</a:t>
            </a:fld>
            <a:endParaRPr lang="de-DE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0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AT" smtClean="0"/>
          </a:p>
        </p:txBody>
      </p:sp>
      <p:sp>
        <p:nvSpPr>
          <p:cNvPr id="12291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877888"/>
            <a:fld id="{D21746EC-A3CD-43F9-9039-C2DE461DFA8C}" type="slidenum">
              <a:rPr lang="de-DE" smtClean="0">
                <a:cs typeface="Arial" charset="0"/>
              </a:rPr>
              <a:pPr defTabSz="877888"/>
              <a:t>2</a:t>
            </a:fld>
            <a:endParaRPr lang="de-DE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2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AT" smtClean="0"/>
          </a:p>
        </p:txBody>
      </p:sp>
      <p:sp>
        <p:nvSpPr>
          <p:cNvPr id="15363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877888"/>
            <a:fld id="{61B3D5B2-7AEF-4F8B-A513-2F5CAF8EA486}" type="slidenum">
              <a:rPr lang="de-DE" smtClean="0">
                <a:cs typeface="Arial" charset="0"/>
              </a:rPr>
              <a:pPr defTabSz="877888"/>
              <a:t>4</a:t>
            </a:fld>
            <a:endParaRPr lang="de-DE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0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AT" smtClean="0"/>
          </a:p>
        </p:txBody>
      </p:sp>
      <p:sp>
        <p:nvSpPr>
          <p:cNvPr id="17411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877888"/>
            <a:fld id="{37BF4006-C9F9-48E4-B7BC-CADAC9BAF054}" type="slidenum">
              <a:rPr lang="de-DE" smtClean="0">
                <a:cs typeface="Arial" charset="0"/>
              </a:rPr>
              <a:pPr defTabSz="877888"/>
              <a:t>5</a:t>
            </a:fld>
            <a:endParaRPr lang="de-DE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8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AT" smtClean="0"/>
          </a:p>
        </p:txBody>
      </p:sp>
      <p:sp>
        <p:nvSpPr>
          <p:cNvPr id="19459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877888"/>
            <a:fld id="{362A5CE9-31DD-41BE-BC71-E1901696FB20}" type="slidenum">
              <a:rPr lang="de-DE" smtClean="0">
                <a:cs typeface="Arial" charset="0"/>
              </a:rPr>
              <a:pPr defTabSz="877888"/>
              <a:t>6</a:t>
            </a:fld>
            <a:endParaRPr lang="de-DE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6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1507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877888"/>
            <a:fld id="{C530B8B5-2CD8-4C4C-8300-FA9F3DDE76F5}" type="slidenum">
              <a:rPr lang="de-DE" smtClean="0">
                <a:cs typeface="Arial" charset="0"/>
              </a:rPr>
              <a:pPr defTabSz="877888"/>
              <a:t>7</a:t>
            </a:fld>
            <a:endParaRPr lang="de-DE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4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3555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876300"/>
            <a:fld id="{6668DF61-02C8-425E-B9C7-192B74D29677}" type="slidenum">
              <a:rPr lang="de-DE" smtClean="0">
                <a:cs typeface="Arial" charset="0"/>
              </a:rPr>
              <a:pPr defTabSz="876300"/>
              <a:t>8</a:t>
            </a:fld>
            <a:endParaRPr lang="de-DE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Folienbildplatzhalt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5602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AT" smtClean="0"/>
          </a:p>
        </p:txBody>
      </p:sp>
      <p:sp>
        <p:nvSpPr>
          <p:cNvPr id="25603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879475"/>
            <a:fld id="{A2AA90B1-E3AF-49FD-ACC6-447AEF27CEFC}" type="slidenum">
              <a:rPr lang="de-DE" smtClean="0">
                <a:cs typeface="Arial" charset="0"/>
              </a:rPr>
              <a:pPr defTabSz="879475"/>
              <a:t>9</a:t>
            </a:fld>
            <a:endParaRPr lang="de-DE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../slides/slide7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../slides/slide7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../slides/slide7.xml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../slides/slide7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>
            <a:spLocks noChangeArrowheads="1"/>
          </p:cNvSpPr>
          <p:nvPr userDrawn="1"/>
        </p:nvSpPr>
        <p:spPr bwMode="auto">
          <a:xfrm>
            <a:off x="7929563" y="785813"/>
            <a:ext cx="785812" cy="1698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de-DE" sz="500" smtClean="0">
                <a:solidFill>
                  <a:srgbClr val="BFBFBF"/>
                </a:solidFill>
                <a:cs typeface="+mn-cs"/>
              </a:rPr>
              <a:t>GR/RZ 2007</a:t>
            </a:r>
          </a:p>
        </p:txBody>
      </p:sp>
      <p:sp>
        <p:nvSpPr>
          <p:cNvPr id="5" name="Rectangle 26"/>
          <p:cNvSpPr txBox="1">
            <a:spLocks noChangeArrowheads="1"/>
          </p:cNvSpPr>
          <p:nvPr userDrawn="1"/>
        </p:nvSpPr>
        <p:spPr>
          <a:xfrm>
            <a:off x="928688" y="6858000"/>
            <a:ext cx="3667125" cy="268288"/>
          </a:xfrm>
          <a:prstGeom prst="rect">
            <a:avLst/>
          </a:prstGeom>
          <a:ln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de-DE" sz="1200" smtClean="0">
              <a:solidFill>
                <a:schemeClr val="bg1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6" name="Rectangle 26"/>
          <p:cNvSpPr txBox="1">
            <a:spLocks noChangeArrowheads="1"/>
          </p:cNvSpPr>
          <p:nvPr userDrawn="1"/>
        </p:nvSpPr>
        <p:spPr>
          <a:xfrm>
            <a:off x="3851275" y="6589713"/>
            <a:ext cx="1290638" cy="268287"/>
          </a:xfrm>
          <a:prstGeom prst="rect">
            <a:avLst/>
          </a:prstGeom>
          <a:ln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de-DE" sz="1200" smtClean="0">
              <a:solidFill>
                <a:schemeClr val="bg1"/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7" name="Bild 15" descr="Logo FHP-RGB 300 dpi">
            <a:hlinkClick r:id="rId2" action="ppaction://hlinksldjump"/>
          </p:cNvPr>
          <p:cNvPicPr>
            <a:picLocks noChangeAspect="1" noChangeArrowheads="1"/>
          </p:cNvPicPr>
          <p:nvPr userDrawn="1"/>
        </p:nvPicPr>
        <p:blipFill>
          <a:blip r:embed="rId3"/>
          <a:srcRect t="1653"/>
          <a:stretch>
            <a:fillRect/>
          </a:stretch>
        </p:blipFill>
        <p:spPr bwMode="auto">
          <a:xfrm>
            <a:off x="7215188" y="285750"/>
            <a:ext cx="1609725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Gerade Verbindung 7"/>
          <p:cNvCxnSpPr/>
          <p:nvPr userDrawn="1"/>
        </p:nvCxnSpPr>
        <p:spPr>
          <a:xfrm>
            <a:off x="231775" y="998538"/>
            <a:ext cx="8529638" cy="1587"/>
          </a:xfrm>
          <a:prstGeom prst="line">
            <a:avLst/>
          </a:prstGeom>
          <a:ln>
            <a:solidFill>
              <a:srgbClr val="009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26"/>
          <p:cNvSpPr txBox="1">
            <a:spLocks noChangeArrowheads="1"/>
          </p:cNvSpPr>
          <p:nvPr userDrawn="1"/>
        </p:nvSpPr>
        <p:spPr>
          <a:xfrm>
            <a:off x="250825" y="6388100"/>
            <a:ext cx="2881313" cy="301625"/>
          </a:xfrm>
          <a:prstGeom prst="rect">
            <a:avLst/>
          </a:prstGeom>
          <a:ln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de-DE" sz="1200" dirty="0" smtClean="0">
                <a:solidFill>
                  <a:srgbClr val="008000"/>
                </a:solidFill>
                <a:latin typeface="Calibri" pitchFamily="34" charset="0"/>
                <a:cs typeface="+mn-cs"/>
              </a:rPr>
              <a:t>Version 01.00 vom 21.09.2010/TE-RH</a:t>
            </a:r>
          </a:p>
        </p:txBody>
      </p:sp>
      <p:cxnSp>
        <p:nvCxnSpPr>
          <p:cNvPr id="10" name="Gerade Verbindung 9"/>
          <p:cNvCxnSpPr/>
          <p:nvPr userDrawn="1"/>
        </p:nvCxnSpPr>
        <p:spPr>
          <a:xfrm>
            <a:off x="250825" y="6388100"/>
            <a:ext cx="8672513" cy="0"/>
          </a:xfrm>
          <a:prstGeom prst="line">
            <a:avLst/>
          </a:prstGeom>
          <a:ln>
            <a:solidFill>
              <a:srgbClr val="009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feld 22"/>
          <p:cNvSpPr txBox="1">
            <a:spLocks noChangeArrowheads="1"/>
          </p:cNvSpPr>
          <p:nvPr userDrawn="1"/>
        </p:nvSpPr>
        <p:spPr bwMode="auto">
          <a:xfrm>
            <a:off x="8388350" y="6392863"/>
            <a:ext cx="576263" cy="2762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de-DE" sz="1200" b="1" dirty="0" smtClean="0">
                <a:solidFill>
                  <a:srgbClr val="008000"/>
                </a:solidFill>
                <a:latin typeface="Calibri" pitchFamily="34" charset="0"/>
                <a:cs typeface="Calibri" pitchFamily="34" charset="0"/>
              </a:rPr>
              <a:t> </a:t>
            </a:r>
            <a:fld id="{D0233BC6-D486-4E72-A5C3-38EB0BD13D3B}" type="slidenum">
              <a:rPr lang="de-DE" sz="1200" b="1" smtClean="0">
                <a:solidFill>
                  <a:srgbClr val="008000"/>
                </a:solidFill>
                <a:latin typeface="Calibri" pitchFamily="34" charset="0"/>
                <a:cs typeface="Calibri" pitchFamily="34" charset="0"/>
              </a:rPr>
              <a:pPr algn="r" eaLnBrk="1" hangingPunct="1">
                <a:defRPr/>
              </a:pPr>
              <a:t>‹Nr.›</a:t>
            </a:fld>
            <a:endParaRPr lang="de-DE" sz="1200" b="1" dirty="0" smtClean="0">
              <a:solidFill>
                <a:srgbClr val="008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0185" name="Titelplatzhalter 1"/>
          <p:cNvSpPr>
            <a:spLocks noGrp="1"/>
          </p:cNvSpPr>
          <p:nvPr>
            <p:ph type="ctrTitle"/>
          </p:nvPr>
        </p:nvSpPr>
        <p:spPr>
          <a:xfrm>
            <a:off x="4071934" y="1571613"/>
            <a:ext cx="4030662" cy="2143140"/>
          </a:xfrm>
        </p:spPr>
        <p:txBody>
          <a:bodyPr/>
          <a:lstStyle>
            <a:lvl1pPr algn="l">
              <a:defRPr sz="3200" b="1" smtClean="0">
                <a:solidFill>
                  <a:srgbClr val="008000"/>
                </a:solidFill>
                <a:latin typeface="Calibri" pitchFamily="34" charset="0"/>
              </a:defRPr>
            </a:lvl1pPr>
          </a:lstStyle>
          <a:p>
            <a:pPr lvl="0"/>
            <a:r>
              <a:rPr lang="de-DE" noProof="0" dirty="0" smtClean="0"/>
              <a:t>Titelmasterformat durch Klicken bearbeiten</a:t>
            </a:r>
          </a:p>
        </p:txBody>
      </p:sp>
      <p:sp>
        <p:nvSpPr>
          <p:cNvPr id="50186" name="Textplatzhalter 2"/>
          <p:cNvSpPr>
            <a:spLocks noGrp="1"/>
          </p:cNvSpPr>
          <p:nvPr>
            <p:ph type="subTitle" idx="1"/>
          </p:nvPr>
        </p:nvSpPr>
        <p:spPr>
          <a:xfrm>
            <a:off x="4071934" y="3714752"/>
            <a:ext cx="4032250" cy="1152525"/>
          </a:xfrm>
        </p:spPr>
        <p:txBody>
          <a:bodyPr/>
          <a:lstStyle>
            <a:lvl1pPr marL="0" indent="0" algn="l">
              <a:buFont typeface="Arial" charset="0"/>
              <a:buNone/>
              <a:defRPr sz="2800" smtClean="0">
                <a:latin typeface="Calibri" pitchFamily="34" charset="0"/>
              </a:defRPr>
            </a:lvl1pPr>
          </a:lstStyle>
          <a:p>
            <a:pPr lvl="0"/>
            <a:r>
              <a:rPr lang="de-DE" noProof="0" dirty="0" smtClean="0"/>
              <a:t>Formatvorlage des Untertitelmasters durch Klicken bearbeiten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olge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>
            <a:spLocks noChangeArrowheads="1"/>
          </p:cNvSpPr>
          <p:nvPr userDrawn="1"/>
        </p:nvSpPr>
        <p:spPr bwMode="auto">
          <a:xfrm>
            <a:off x="7929563" y="785813"/>
            <a:ext cx="785812" cy="1698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de-DE" sz="500" smtClean="0">
                <a:solidFill>
                  <a:srgbClr val="BFBFBF"/>
                </a:solidFill>
                <a:cs typeface="+mn-cs"/>
              </a:rPr>
              <a:t>GR/RZ 2007</a:t>
            </a:r>
          </a:p>
        </p:txBody>
      </p:sp>
      <p:sp>
        <p:nvSpPr>
          <p:cNvPr id="5" name="Rectangle 26"/>
          <p:cNvSpPr txBox="1">
            <a:spLocks noChangeArrowheads="1"/>
          </p:cNvSpPr>
          <p:nvPr userDrawn="1"/>
        </p:nvSpPr>
        <p:spPr bwMode="auto">
          <a:xfrm>
            <a:off x="539750" y="6008688"/>
            <a:ext cx="3667125" cy="268287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de-DE" sz="1200" smtClean="0">
              <a:solidFill>
                <a:schemeClr val="bg1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6" name="Rectangle 26"/>
          <p:cNvSpPr txBox="1">
            <a:spLocks noChangeArrowheads="1"/>
          </p:cNvSpPr>
          <p:nvPr userDrawn="1"/>
        </p:nvSpPr>
        <p:spPr bwMode="auto">
          <a:xfrm>
            <a:off x="3851275" y="6689725"/>
            <a:ext cx="1290638" cy="26828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de-DE" sz="1200" smtClean="0">
              <a:solidFill>
                <a:schemeClr val="bg1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7" name="Textfeld 6"/>
          <p:cNvSpPr txBox="1">
            <a:spLocks noChangeArrowheads="1"/>
          </p:cNvSpPr>
          <p:nvPr userDrawn="1"/>
        </p:nvSpPr>
        <p:spPr bwMode="auto">
          <a:xfrm>
            <a:off x="7929563" y="785813"/>
            <a:ext cx="785812" cy="1698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de-DE" sz="500" smtClean="0">
                <a:solidFill>
                  <a:srgbClr val="BFBFBF"/>
                </a:solidFill>
                <a:cs typeface="+mn-cs"/>
              </a:rPr>
              <a:t>GR/RZ 2007</a:t>
            </a:r>
          </a:p>
        </p:txBody>
      </p:sp>
      <p:sp>
        <p:nvSpPr>
          <p:cNvPr id="8" name="Rectangle 26"/>
          <p:cNvSpPr txBox="1">
            <a:spLocks noChangeArrowheads="1"/>
          </p:cNvSpPr>
          <p:nvPr userDrawn="1"/>
        </p:nvSpPr>
        <p:spPr>
          <a:xfrm>
            <a:off x="957263" y="6388100"/>
            <a:ext cx="446087" cy="301625"/>
          </a:xfrm>
          <a:prstGeom prst="rect">
            <a:avLst/>
          </a:prstGeom>
          <a:ln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de-DE" sz="1200" smtClean="0">
              <a:solidFill>
                <a:schemeClr val="bg1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9" name="Rectangle 26"/>
          <p:cNvSpPr txBox="1">
            <a:spLocks noChangeArrowheads="1"/>
          </p:cNvSpPr>
          <p:nvPr userDrawn="1"/>
        </p:nvSpPr>
        <p:spPr>
          <a:xfrm>
            <a:off x="3851275" y="6689725"/>
            <a:ext cx="1290638" cy="268288"/>
          </a:xfrm>
          <a:prstGeom prst="rect">
            <a:avLst/>
          </a:prstGeom>
          <a:ln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de-DE" sz="1200" smtClean="0">
              <a:solidFill>
                <a:schemeClr val="bg1"/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10" name="Bild 15" descr="Logo FHP-RGB 300 dpi">
            <a:hlinkClick r:id="rId2" action="ppaction://hlinksldjump"/>
          </p:cNvPr>
          <p:cNvPicPr>
            <a:picLocks noChangeAspect="1" noChangeArrowheads="1"/>
          </p:cNvPicPr>
          <p:nvPr userDrawn="1"/>
        </p:nvPicPr>
        <p:blipFill>
          <a:blip r:embed="rId3"/>
          <a:srcRect t="1653"/>
          <a:stretch>
            <a:fillRect/>
          </a:stretch>
        </p:blipFill>
        <p:spPr bwMode="auto">
          <a:xfrm>
            <a:off x="7215188" y="285750"/>
            <a:ext cx="1609725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Gerade Verbindung 10"/>
          <p:cNvCxnSpPr/>
          <p:nvPr userDrawn="1"/>
        </p:nvCxnSpPr>
        <p:spPr>
          <a:xfrm>
            <a:off x="250825" y="6388100"/>
            <a:ext cx="8672513" cy="0"/>
          </a:xfrm>
          <a:prstGeom prst="line">
            <a:avLst/>
          </a:prstGeom>
          <a:ln>
            <a:solidFill>
              <a:srgbClr val="009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 Verbindung 11"/>
          <p:cNvCxnSpPr/>
          <p:nvPr userDrawn="1"/>
        </p:nvCxnSpPr>
        <p:spPr>
          <a:xfrm>
            <a:off x="250825" y="1000125"/>
            <a:ext cx="8529638" cy="1588"/>
          </a:xfrm>
          <a:prstGeom prst="line">
            <a:avLst/>
          </a:prstGeom>
          <a:ln>
            <a:solidFill>
              <a:srgbClr val="009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feld 22"/>
          <p:cNvSpPr txBox="1">
            <a:spLocks noChangeArrowheads="1"/>
          </p:cNvSpPr>
          <p:nvPr userDrawn="1"/>
        </p:nvSpPr>
        <p:spPr bwMode="auto">
          <a:xfrm>
            <a:off x="8388350" y="6465888"/>
            <a:ext cx="576263" cy="2762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de-DE" sz="1200" b="1" dirty="0" smtClean="0">
                <a:solidFill>
                  <a:srgbClr val="008000"/>
                </a:solidFill>
                <a:latin typeface="Calibri" pitchFamily="34" charset="0"/>
                <a:cs typeface="Calibri" pitchFamily="34" charset="0"/>
              </a:rPr>
              <a:t> </a:t>
            </a:r>
            <a:fld id="{4A5FFD4E-B704-40DA-8B76-DE166A18DD8B}" type="slidenum">
              <a:rPr lang="de-DE" sz="1200" b="1" smtClean="0">
                <a:solidFill>
                  <a:srgbClr val="008000"/>
                </a:solidFill>
                <a:latin typeface="Calibri" pitchFamily="34" charset="0"/>
                <a:cs typeface="Calibri" pitchFamily="34" charset="0"/>
              </a:rPr>
              <a:pPr algn="r" eaLnBrk="1" hangingPunct="1">
                <a:defRPr/>
              </a:pPr>
              <a:t>‹Nr.›</a:t>
            </a:fld>
            <a:endParaRPr lang="de-DE" sz="1200" b="1" dirty="0" smtClean="0">
              <a:solidFill>
                <a:srgbClr val="008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Rectangle 26"/>
          <p:cNvSpPr txBox="1">
            <a:spLocks noChangeArrowheads="1"/>
          </p:cNvSpPr>
          <p:nvPr userDrawn="1"/>
        </p:nvSpPr>
        <p:spPr>
          <a:xfrm>
            <a:off x="250825" y="6388100"/>
            <a:ext cx="2881313" cy="301625"/>
          </a:xfrm>
          <a:prstGeom prst="rect">
            <a:avLst/>
          </a:prstGeom>
          <a:ln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de-DE" sz="1200" dirty="0" smtClean="0">
                <a:solidFill>
                  <a:srgbClr val="008000"/>
                </a:solidFill>
                <a:latin typeface="Calibri" pitchFamily="34" charset="0"/>
                <a:cs typeface="+mn-cs"/>
              </a:rPr>
              <a:t>Version 01.00 vom 21.09.2010/TE-RH</a:t>
            </a:r>
          </a:p>
        </p:txBody>
      </p:sp>
      <p:sp>
        <p:nvSpPr>
          <p:cNvPr id="31" name="Inhaltsplatzhalter 30"/>
          <p:cNvSpPr>
            <a:spLocks noGrp="1"/>
          </p:cNvSpPr>
          <p:nvPr>
            <p:ph sz="quarter" idx="10"/>
          </p:nvPr>
        </p:nvSpPr>
        <p:spPr>
          <a:xfrm>
            <a:off x="285750" y="1214422"/>
            <a:ext cx="8429625" cy="4929203"/>
          </a:xfrm>
        </p:spPr>
        <p:txBody>
          <a:bodyPr/>
          <a:lstStyle>
            <a:lvl1pPr>
              <a:buNone/>
              <a:defRPr sz="2800">
                <a:solidFill>
                  <a:schemeClr val="tx1"/>
                </a:solidFill>
                <a:latin typeface="Calibri" pitchFamily="34" charset="0"/>
                <a:sym typeface="Wingdings"/>
              </a:defRPr>
            </a:lvl1pPr>
            <a:lvl2pPr>
              <a:defRPr sz="2400">
                <a:latin typeface="Calibri" pitchFamily="34" charset="0"/>
              </a:defRPr>
            </a:lvl2pPr>
            <a:lvl3pPr>
              <a:defRPr sz="2000">
                <a:latin typeface="Calibri" pitchFamily="34" charset="0"/>
              </a:defRPr>
            </a:lvl3pPr>
          </a:lstStyle>
          <a:p>
            <a:pPr lvl="0"/>
            <a:endParaRPr lang="de-DE" dirty="0" smtClean="0"/>
          </a:p>
        </p:txBody>
      </p:sp>
      <p:sp>
        <p:nvSpPr>
          <p:cNvPr id="20" name="Inhaltsplatzhalter 19"/>
          <p:cNvSpPr>
            <a:spLocks noGrp="1"/>
          </p:cNvSpPr>
          <p:nvPr>
            <p:ph sz="quarter" idx="11"/>
          </p:nvPr>
        </p:nvSpPr>
        <p:spPr>
          <a:xfrm>
            <a:off x="251520" y="549275"/>
            <a:ext cx="6446837" cy="406400"/>
          </a:xfrm>
        </p:spPr>
        <p:txBody>
          <a:bodyPr/>
          <a:lstStyle>
            <a:lvl1pPr marL="0" indent="0">
              <a:buNone/>
              <a:defRPr sz="2800" b="1">
                <a:solidFill>
                  <a:srgbClr val="008000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 lvl="0"/>
            <a:endParaRPr lang="de-DE" dirty="0" smtClean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>
            <a:spLocks noChangeArrowheads="1"/>
          </p:cNvSpPr>
          <p:nvPr userDrawn="1"/>
        </p:nvSpPr>
        <p:spPr bwMode="auto">
          <a:xfrm>
            <a:off x="7929563" y="785813"/>
            <a:ext cx="785812" cy="1698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de-DE" sz="500" smtClean="0">
                <a:solidFill>
                  <a:srgbClr val="BFBFBF"/>
                </a:solidFill>
              </a:rPr>
              <a:t>GR/RZ 2007</a:t>
            </a:r>
          </a:p>
        </p:txBody>
      </p:sp>
      <p:sp>
        <p:nvSpPr>
          <p:cNvPr id="5" name="Rectangle 26"/>
          <p:cNvSpPr txBox="1">
            <a:spLocks noChangeArrowheads="1"/>
          </p:cNvSpPr>
          <p:nvPr userDrawn="1"/>
        </p:nvSpPr>
        <p:spPr>
          <a:xfrm>
            <a:off x="928688" y="6858000"/>
            <a:ext cx="3667125" cy="268288"/>
          </a:xfrm>
          <a:prstGeom prst="rect">
            <a:avLst/>
          </a:prstGeom>
          <a:ln/>
        </p:spPr>
        <p:txBody>
          <a:bodyPr/>
          <a:lstStyle/>
          <a:p>
            <a:pPr>
              <a:defRPr/>
            </a:pPr>
            <a:endParaRPr lang="de-DE" sz="1200">
              <a:solidFill>
                <a:prstClr val="white"/>
              </a:solidFill>
              <a:latin typeface="Calibri" pitchFamily="34" charset="0"/>
            </a:endParaRPr>
          </a:p>
        </p:txBody>
      </p:sp>
      <p:sp>
        <p:nvSpPr>
          <p:cNvPr id="6" name="Rectangle 26"/>
          <p:cNvSpPr txBox="1">
            <a:spLocks noChangeArrowheads="1"/>
          </p:cNvSpPr>
          <p:nvPr userDrawn="1"/>
        </p:nvSpPr>
        <p:spPr>
          <a:xfrm>
            <a:off x="3851275" y="6589713"/>
            <a:ext cx="1290638" cy="268287"/>
          </a:xfrm>
          <a:prstGeom prst="rect">
            <a:avLst/>
          </a:prstGeom>
          <a:ln/>
        </p:spPr>
        <p:txBody>
          <a:bodyPr/>
          <a:lstStyle/>
          <a:p>
            <a:pPr algn="ctr">
              <a:defRPr/>
            </a:pPr>
            <a:endParaRPr lang="de-DE" sz="1200">
              <a:solidFill>
                <a:prstClr val="white"/>
              </a:solidFill>
              <a:latin typeface="Calibri" pitchFamily="34" charset="0"/>
            </a:endParaRPr>
          </a:p>
        </p:txBody>
      </p:sp>
      <p:pic>
        <p:nvPicPr>
          <p:cNvPr id="7" name="Bild 15" descr="Logo FHP-RGB 300 dpi">
            <a:hlinkClick r:id="rId2" action="ppaction://hlinksldjump"/>
          </p:cNvPr>
          <p:cNvPicPr>
            <a:picLocks noChangeAspect="1" noChangeArrowheads="1"/>
          </p:cNvPicPr>
          <p:nvPr userDrawn="1"/>
        </p:nvPicPr>
        <p:blipFill>
          <a:blip r:embed="rId3"/>
          <a:srcRect t="1653"/>
          <a:stretch>
            <a:fillRect/>
          </a:stretch>
        </p:blipFill>
        <p:spPr bwMode="auto">
          <a:xfrm>
            <a:off x="7215188" y="285750"/>
            <a:ext cx="1609725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Gerade Verbindung 7"/>
          <p:cNvCxnSpPr/>
          <p:nvPr userDrawn="1"/>
        </p:nvCxnSpPr>
        <p:spPr>
          <a:xfrm>
            <a:off x="231775" y="998538"/>
            <a:ext cx="8529638" cy="1587"/>
          </a:xfrm>
          <a:prstGeom prst="line">
            <a:avLst/>
          </a:prstGeom>
          <a:ln>
            <a:solidFill>
              <a:srgbClr val="009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26"/>
          <p:cNvSpPr txBox="1">
            <a:spLocks noChangeArrowheads="1"/>
          </p:cNvSpPr>
          <p:nvPr userDrawn="1"/>
        </p:nvSpPr>
        <p:spPr>
          <a:xfrm>
            <a:off x="250825" y="6388100"/>
            <a:ext cx="2881313" cy="301625"/>
          </a:xfrm>
          <a:prstGeom prst="rect">
            <a:avLst/>
          </a:prstGeom>
          <a:ln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de-DE" sz="1200" dirty="0" smtClean="0">
                <a:solidFill>
                  <a:srgbClr val="008000"/>
                </a:solidFill>
                <a:latin typeface="Calibri" pitchFamily="34" charset="0"/>
              </a:rPr>
              <a:t>Version 01.00 vom </a:t>
            </a:r>
            <a:r>
              <a:rPr lang="de-DE" sz="1200" i="1" dirty="0" smtClean="0">
                <a:solidFill>
                  <a:srgbClr val="008000"/>
                </a:solidFill>
                <a:latin typeface="Calibri" pitchFamily="34" charset="0"/>
              </a:rPr>
              <a:t>21.09.2010/TE-RH</a:t>
            </a:r>
          </a:p>
        </p:txBody>
      </p:sp>
      <p:cxnSp>
        <p:nvCxnSpPr>
          <p:cNvPr id="10" name="Gerade Verbindung 9"/>
          <p:cNvCxnSpPr/>
          <p:nvPr userDrawn="1"/>
        </p:nvCxnSpPr>
        <p:spPr>
          <a:xfrm>
            <a:off x="250825" y="6388100"/>
            <a:ext cx="8672513" cy="0"/>
          </a:xfrm>
          <a:prstGeom prst="line">
            <a:avLst/>
          </a:prstGeom>
          <a:ln>
            <a:solidFill>
              <a:srgbClr val="009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feld 22"/>
          <p:cNvSpPr txBox="1">
            <a:spLocks noChangeArrowheads="1"/>
          </p:cNvSpPr>
          <p:nvPr userDrawn="1"/>
        </p:nvSpPr>
        <p:spPr bwMode="auto">
          <a:xfrm>
            <a:off x="8388350" y="6392863"/>
            <a:ext cx="576263" cy="2762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r">
              <a:defRPr/>
            </a:pPr>
            <a:r>
              <a:rPr lang="de-DE" sz="1200" b="1">
                <a:solidFill>
                  <a:srgbClr val="008000"/>
                </a:solidFill>
                <a:latin typeface="Calibri" pitchFamily="34" charset="0"/>
              </a:rPr>
              <a:t> </a:t>
            </a:r>
            <a:fld id="{2D1BE5FA-08B0-4B3C-92F8-09359A636A0D}" type="slidenum">
              <a:rPr lang="de-DE" sz="1200" b="1">
                <a:solidFill>
                  <a:srgbClr val="008000"/>
                </a:solidFill>
                <a:latin typeface="Calibri" pitchFamily="34" charset="0"/>
              </a:rPr>
              <a:pPr algn="r">
                <a:defRPr/>
              </a:pPr>
              <a:t>‹Nr.›</a:t>
            </a:fld>
            <a:endParaRPr lang="de-DE" sz="1200" b="1">
              <a:solidFill>
                <a:srgbClr val="008000"/>
              </a:solidFill>
              <a:latin typeface="Calibri" pitchFamily="34" charset="0"/>
            </a:endParaRPr>
          </a:p>
        </p:txBody>
      </p:sp>
      <p:sp>
        <p:nvSpPr>
          <p:cNvPr id="50185" name="Titelplatzhalter 1"/>
          <p:cNvSpPr>
            <a:spLocks noGrp="1"/>
          </p:cNvSpPr>
          <p:nvPr>
            <p:ph type="ctrTitle"/>
          </p:nvPr>
        </p:nvSpPr>
        <p:spPr>
          <a:xfrm>
            <a:off x="4071934" y="1571613"/>
            <a:ext cx="4030662" cy="2143140"/>
          </a:xfrm>
        </p:spPr>
        <p:txBody>
          <a:bodyPr/>
          <a:lstStyle>
            <a:lvl1pPr algn="l">
              <a:defRPr sz="3200" b="1" smtClean="0">
                <a:solidFill>
                  <a:srgbClr val="008000"/>
                </a:solidFill>
                <a:latin typeface="Calibri" pitchFamily="34" charset="0"/>
              </a:defRPr>
            </a:lvl1pPr>
          </a:lstStyle>
          <a:p>
            <a:pPr lvl="0"/>
            <a:r>
              <a:rPr lang="de-DE" noProof="0" dirty="0" smtClean="0"/>
              <a:t>Titelmasterformat durch Klicken bearbeiten</a:t>
            </a:r>
          </a:p>
        </p:txBody>
      </p:sp>
      <p:sp>
        <p:nvSpPr>
          <p:cNvPr id="50186" name="Textplatzhalter 2"/>
          <p:cNvSpPr>
            <a:spLocks noGrp="1"/>
          </p:cNvSpPr>
          <p:nvPr>
            <p:ph type="subTitle" idx="1"/>
          </p:nvPr>
        </p:nvSpPr>
        <p:spPr>
          <a:xfrm>
            <a:off x="4071934" y="3714752"/>
            <a:ext cx="4032250" cy="1152525"/>
          </a:xfrm>
        </p:spPr>
        <p:txBody>
          <a:bodyPr/>
          <a:lstStyle>
            <a:lvl1pPr marL="0" indent="0" algn="l">
              <a:buFont typeface="Arial" charset="0"/>
              <a:buNone/>
              <a:defRPr sz="2800" smtClean="0">
                <a:latin typeface="Calibri" pitchFamily="34" charset="0"/>
              </a:defRPr>
            </a:lvl1pPr>
          </a:lstStyle>
          <a:p>
            <a:pPr lvl="0"/>
            <a:r>
              <a:rPr lang="de-DE" noProof="0" dirty="0" smtClean="0"/>
              <a:t>Formatvorlage des Untertitelmasters durch Klicken bearbeiten</a:t>
            </a:r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olge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>
            <a:spLocks noChangeArrowheads="1"/>
          </p:cNvSpPr>
          <p:nvPr userDrawn="1"/>
        </p:nvSpPr>
        <p:spPr bwMode="auto">
          <a:xfrm>
            <a:off x="7929563" y="785813"/>
            <a:ext cx="785812" cy="1698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de-DE" sz="500" smtClean="0">
                <a:solidFill>
                  <a:srgbClr val="BFBFBF"/>
                </a:solidFill>
              </a:rPr>
              <a:t>GR/RZ 2007</a:t>
            </a:r>
          </a:p>
        </p:txBody>
      </p:sp>
      <p:sp>
        <p:nvSpPr>
          <p:cNvPr id="5" name="Rectangle 26"/>
          <p:cNvSpPr txBox="1">
            <a:spLocks noChangeArrowheads="1"/>
          </p:cNvSpPr>
          <p:nvPr userDrawn="1"/>
        </p:nvSpPr>
        <p:spPr bwMode="auto">
          <a:xfrm>
            <a:off x="539750" y="6008688"/>
            <a:ext cx="3667125" cy="268287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de-DE" sz="1200">
              <a:solidFill>
                <a:prstClr val="white"/>
              </a:solidFill>
              <a:latin typeface="Calibri" pitchFamily="34" charset="0"/>
            </a:endParaRPr>
          </a:p>
        </p:txBody>
      </p:sp>
      <p:sp>
        <p:nvSpPr>
          <p:cNvPr id="6" name="Rectangle 26"/>
          <p:cNvSpPr txBox="1">
            <a:spLocks noChangeArrowheads="1"/>
          </p:cNvSpPr>
          <p:nvPr userDrawn="1"/>
        </p:nvSpPr>
        <p:spPr bwMode="auto">
          <a:xfrm>
            <a:off x="3851275" y="6689725"/>
            <a:ext cx="1290638" cy="26828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algn="ctr">
              <a:defRPr/>
            </a:pPr>
            <a:endParaRPr lang="de-DE" sz="1200">
              <a:solidFill>
                <a:prstClr val="white"/>
              </a:solidFill>
              <a:latin typeface="Calibri" pitchFamily="34" charset="0"/>
            </a:endParaRPr>
          </a:p>
        </p:txBody>
      </p:sp>
      <p:sp>
        <p:nvSpPr>
          <p:cNvPr id="7" name="Textfeld 6"/>
          <p:cNvSpPr txBox="1">
            <a:spLocks noChangeArrowheads="1"/>
          </p:cNvSpPr>
          <p:nvPr userDrawn="1"/>
        </p:nvSpPr>
        <p:spPr bwMode="auto">
          <a:xfrm>
            <a:off x="7929563" y="785813"/>
            <a:ext cx="785812" cy="1698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de-DE" sz="500" smtClean="0">
                <a:solidFill>
                  <a:srgbClr val="BFBFBF"/>
                </a:solidFill>
              </a:rPr>
              <a:t>GR/RZ 2007</a:t>
            </a:r>
          </a:p>
        </p:txBody>
      </p:sp>
      <p:sp>
        <p:nvSpPr>
          <p:cNvPr id="8" name="Rectangle 26"/>
          <p:cNvSpPr txBox="1">
            <a:spLocks noChangeArrowheads="1"/>
          </p:cNvSpPr>
          <p:nvPr userDrawn="1"/>
        </p:nvSpPr>
        <p:spPr>
          <a:xfrm>
            <a:off x="957263" y="6388100"/>
            <a:ext cx="446087" cy="301625"/>
          </a:xfrm>
          <a:prstGeom prst="rect">
            <a:avLst/>
          </a:prstGeom>
          <a:ln/>
        </p:spPr>
        <p:txBody>
          <a:bodyPr/>
          <a:lstStyle/>
          <a:p>
            <a:pPr>
              <a:defRPr/>
            </a:pPr>
            <a:endParaRPr lang="de-DE" sz="1200">
              <a:solidFill>
                <a:prstClr val="white"/>
              </a:solidFill>
              <a:latin typeface="Calibri" pitchFamily="34" charset="0"/>
            </a:endParaRPr>
          </a:p>
        </p:txBody>
      </p:sp>
      <p:sp>
        <p:nvSpPr>
          <p:cNvPr id="9" name="Rectangle 26"/>
          <p:cNvSpPr txBox="1">
            <a:spLocks noChangeArrowheads="1"/>
          </p:cNvSpPr>
          <p:nvPr userDrawn="1"/>
        </p:nvSpPr>
        <p:spPr>
          <a:xfrm>
            <a:off x="3851275" y="6689725"/>
            <a:ext cx="1290638" cy="268288"/>
          </a:xfrm>
          <a:prstGeom prst="rect">
            <a:avLst/>
          </a:prstGeom>
          <a:ln/>
        </p:spPr>
        <p:txBody>
          <a:bodyPr/>
          <a:lstStyle/>
          <a:p>
            <a:pPr algn="ctr">
              <a:defRPr/>
            </a:pPr>
            <a:endParaRPr lang="de-DE" sz="1200">
              <a:solidFill>
                <a:prstClr val="white"/>
              </a:solidFill>
              <a:latin typeface="Calibri" pitchFamily="34" charset="0"/>
            </a:endParaRPr>
          </a:p>
        </p:txBody>
      </p:sp>
      <p:pic>
        <p:nvPicPr>
          <p:cNvPr id="10" name="Bild 15" descr="Logo FHP-RGB 300 dpi">
            <a:hlinkClick r:id="rId2" action="ppaction://hlinksldjump"/>
          </p:cNvPr>
          <p:cNvPicPr>
            <a:picLocks noChangeAspect="1" noChangeArrowheads="1"/>
          </p:cNvPicPr>
          <p:nvPr userDrawn="1"/>
        </p:nvPicPr>
        <p:blipFill>
          <a:blip r:embed="rId3"/>
          <a:srcRect t="1653"/>
          <a:stretch>
            <a:fillRect/>
          </a:stretch>
        </p:blipFill>
        <p:spPr bwMode="auto">
          <a:xfrm>
            <a:off x="7215188" y="285750"/>
            <a:ext cx="1609725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Gerade Verbindung 10"/>
          <p:cNvCxnSpPr/>
          <p:nvPr userDrawn="1"/>
        </p:nvCxnSpPr>
        <p:spPr>
          <a:xfrm>
            <a:off x="250825" y="6388100"/>
            <a:ext cx="8672513" cy="0"/>
          </a:xfrm>
          <a:prstGeom prst="line">
            <a:avLst/>
          </a:prstGeom>
          <a:ln>
            <a:solidFill>
              <a:srgbClr val="009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 Verbindung 11"/>
          <p:cNvCxnSpPr/>
          <p:nvPr userDrawn="1"/>
        </p:nvCxnSpPr>
        <p:spPr>
          <a:xfrm>
            <a:off x="250825" y="1000125"/>
            <a:ext cx="8529638" cy="1588"/>
          </a:xfrm>
          <a:prstGeom prst="line">
            <a:avLst/>
          </a:prstGeom>
          <a:ln>
            <a:solidFill>
              <a:srgbClr val="009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feld 22"/>
          <p:cNvSpPr txBox="1">
            <a:spLocks noChangeArrowheads="1"/>
          </p:cNvSpPr>
          <p:nvPr userDrawn="1"/>
        </p:nvSpPr>
        <p:spPr bwMode="auto">
          <a:xfrm>
            <a:off x="8388350" y="6465888"/>
            <a:ext cx="576263" cy="2762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r">
              <a:defRPr/>
            </a:pPr>
            <a:r>
              <a:rPr lang="de-DE" sz="1200" b="1">
                <a:solidFill>
                  <a:srgbClr val="008000"/>
                </a:solidFill>
                <a:latin typeface="Calibri" pitchFamily="34" charset="0"/>
              </a:rPr>
              <a:t> </a:t>
            </a:r>
            <a:fld id="{3EFA56B5-C0BD-4673-8E29-B807636E11DC}" type="slidenum">
              <a:rPr lang="de-DE" sz="1200" b="1">
                <a:solidFill>
                  <a:srgbClr val="008000"/>
                </a:solidFill>
                <a:latin typeface="Calibri" pitchFamily="34" charset="0"/>
              </a:rPr>
              <a:pPr algn="r">
                <a:defRPr/>
              </a:pPr>
              <a:t>‹Nr.›</a:t>
            </a:fld>
            <a:endParaRPr lang="de-DE" sz="1200" b="1">
              <a:solidFill>
                <a:srgbClr val="008000"/>
              </a:solidFill>
              <a:latin typeface="Calibri" pitchFamily="34" charset="0"/>
            </a:endParaRPr>
          </a:p>
        </p:txBody>
      </p:sp>
      <p:sp>
        <p:nvSpPr>
          <p:cNvPr id="14" name="Rectangle 26"/>
          <p:cNvSpPr txBox="1">
            <a:spLocks noChangeArrowheads="1"/>
          </p:cNvSpPr>
          <p:nvPr userDrawn="1"/>
        </p:nvSpPr>
        <p:spPr>
          <a:xfrm>
            <a:off x="250825" y="6388100"/>
            <a:ext cx="2881313" cy="301625"/>
          </a:xfrm>
          <a:prstGeom prst="rect">
            <a:avLst/>
          </a:prstGeom>
          <a:ln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de-DE" sz="1200" dirty="0" smtClean="0">
                <a:solidFill>
                  <a:srgbClr val="008000"/>
                </a:solidFill>
                <a:latin typeface="Calibri" pitchFamily="34" charset="0"/>
              </a:rPr>
              <a:t>Version 01.00 vom </a:t>
            </a:r>
            <a:r>
              <a:rPr lang="de-DE" sz="1200" i="1" dirty="0" smtClean="0">
                <a:solidFill>
                  <a:srgbClr val="008000"/>
                </a:solidFill>
                <a:latin typeface="Calibri" pitchFamily="34" charset="0"/>
              </a:rPr>
              <a:t>21.09.2010/TE-RH</a:t>
            </a:r>
          </a:p>
        </p:txBody>
      </p:sp>
      <p:sp>
        <p:nvSpPr>
          <p:cNvPr id="31" name="Inhaltsplatzhalter 30"/>
          <p:cNvSpPr>
            <a:spLocks noGrp="1"/>
          </p:cNvSpPr>
          <p:nvPr>
            <p:ph sz="quarter" idx="10"/>
          </p:nvPr>
        </p:nvSpPr>
        <p:spPr>
          <a:xfrm>
            <a:off x="285750" y="1214422"/>
            <a:ext cx="8429625" cy="4929203"/>
          </a:xfrm>
        </p:spPr>
        <p:txBody>
          <a:bodyPr/>
          <a:lstStyle>
            <a:lvl1pPr>
              <a:buNone/>
              <a:defRPr sz="2800">
                <a:solidFill>
                  <a:schemeClr val="tx1"/>
                </a:solidFill>
                <a:latin typeface="Calibri" pitchFamily="34" charset="0"/>
                <a:sym typeface="Wingdings"/>
              </a:defRPr>
            </a:lvl1pPr>
            <a:lvl2pPr>
              <a:defRPr sz="2400">
                <a:latin typeface="Calibri" pitchFamily="34" charset="0"/>
              </a:defRPr>
            </a:lvl2pPr>
            <a:lvl3pPr>
              <a:defRPr sz="2000">
                <a:latin typeface="Calibri" pitchFamily="34" charset="0"/>
              </a:defRPr>
            </a:lvl3pPr>
          </a:lstStyle>
          <a:p>
            <a:pPr lvl="0"/>
            <a:endParaRPr lang="de-DE" dirty="0" smtClean="0"/>
          </a:p>
        </p:txBody>
      </p:sp>
      <p:sp>
        <p:nvSpPr>
          <p:cNvPr id="20" name="Inhaltsplatzhalter 19"/>
          <p:cNvSpPr>
            <a:spLocks noGrp="1"/>
          </p:cNvSpPr>
          <p:nvPr>
            <p:ph sz="quarter" idx="11"/>
          </p:nvPr>
        </p:nvSpPr>
        <p:spPr>
          <a:xfrm>
            <a:off x="251520" y="549275"/>
            <a:ext cx="6446837" cy="406400"/>
          </a:xfrm>
        </p:spPr>
        <p:txBody>
          <a:bodyPr/>
          <a:lstStyle>
            <a:lvl1pPr marL="0" indent="0">
              <a:buNone/>
              <a:defRPr sz="2800" b="1">
                <a:solidFill>
                  <a:srgbClr val="008000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 lvl="0"/>
            <a:endParaRPr lang="de-DE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539750" y="765175"/>
            <a:ext cx="8135938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</a:t>
            </a:r>
            <a:endParaRPr lang="de-AT" smtClean="0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36563" y="2060575"/>
            <a:ext cx="8261350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</p:txBody>
      </p:sp>
      <p:sp>
        <p:nvSpPr>
          <p:cNvPr id="12" name="Datumsplatzhalter 2"/>
          <p:cNvSpPr>
            <a:spLocks noGrp="1"/>
          </p:cNvSpPr>
          <p:nvPr>
            <p:ph type="dt" sz="half" idx="2"/>
          </p:nvPr>
        </p:nvSpPr>
        <p:spPr>
          <a:xfrm>
            <a:off x="468313" y="64928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3132138" y="64928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6588125" y="64928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B847D7-8E1D-49EB-BB4E-4FC879F2EF1B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9831"/>
        </a:buClr>
        <a:buSzPct val="90000"/>
        <a:buFont typeface="Arial" charset="0"/>
        <a:buChar char="&gt;"/>
        <a:defRPr sz="2200" kern="1200">
          <a:solidFill>
            <a:srgbClr val="68686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9831"/>
        </a:buClr>
        <a:buSzPct val="90000"/>
        <a:buFont typeface="Verdana" pitchFamily="34" charset="0"/>
        <a:buChar char="»"/>
        <a:defRPr sz="2000" kern="1200">
          <a:solidFill>
            <a:srgbClr val="686868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9831"/>
        </a:buClr>
        <a:buSzPct val="90000"/>
        <a:buFont typeface="Arial" charset="0"/>
        <a:buChar char="-"/>
        <a:defRPr sz="2400" kern="1200">
          <a:solidFill>
            <a:srgbClr val="686868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9831"/>
        </a:buClr>
        <a:buSzPct val="90000"/>
        <a:buFont typeface="Wingdings" pitchFamily="2" charset="2"/>
        <a:buChar char="w"/>
        <a:defRPr sz="1600" kern="1200">
          <a:solidFill>
            <a:srgbClr val="686868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rgbClr val="68686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platzhalter 1"/>
          <p:cNvSpPr>
            <a:spLocks noGrp="1"/>
          </p:cNvSpPr>
          <p:nvPr>
            <p:ph type="title"/>
          </p:nvPr>
        </p:nvSpPr>
        <p:spPr bwMode="auto">
          <a:xfrm>
            <a:off x="539750" y="765175"/>
            <a:ext cx="8135938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</a:t>
            </a:r>
            <a:endParaRPr lang="de-AT" smtClean="0"/>
          </a:p>
        </p:txBody>
      </p:sp>
      <p:sp>
        <p:nvSpPr>
          <p:cNvPr id="4099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36563" y="2060575"/>
            <a:ext cx="8261350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</p:txBody>
      </p:sp>
      <p:sp>
        <p:nvSpPr>
          <p:cNvPr id="12" name="Datumsplatzhalter 2"/>
          <p:cNvSpPr>
            <a:spLocks noGrp="1"/>
          </p:cNvSpPr>
          <p:nvPr>
            <p:ph type="dt" sz="half" idx="2"/>
          </p:nvPr>
        </p:nvSpPr>
        <p:spPr>
          <a:xfrm>
            <a:off x="468313" y="64928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prstClr val="white"/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ußzeilenplatzhalter 3"/>
          <p:cNvSpPr>
            <a:spLocks noGrp="1"/>
          </p:cNvSpPr>
          <p:nvPr>
            <p:ph type="ftr" sz="quarter" idx="3"/>
          </p:nvPr>
        </p:nvSpPr>
        <p:spPr>
          <a:xfrm>
            <a:off x="3132138" y="64928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prstClr val="white"/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6588125" y="64928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prstClr val="white"/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fld id="{09327121-86E0-403D-B97C-0AFA87C27542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9831"/>
        </a:buClr>
        <a:buSzPct val="90000"/>
        <a:buFont typeface="Arial" charset="0"/>
        <a:buChar char="&gt;"/>
        <a:defRPr sz="2200" kern="1200">
          <a:solidFill>
            <a:srgbClr val="68686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9831"/>
        </a:buClr>
        <a:buSzPct val="90000"/>
        <a:buFont typeface="Verdana" pitchFamily="34" charset="0"/>
        <a:buChar char="»"/>
        <a:defRPr sz="2000" kern="1200">
          <a:solidFill>
            <a:srgbClr val="686868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9831"/>
        </a:buClr>
        <a:buSzPct val="90000"/>
        <a:buFont typeface="Arial" charset="0"/>
        <a:buChar char="-"/>
        <a:defRPr sz="2400" kern="1200">
          <a:solidFill>
            <a:srgbClr val="686868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9831"/>
        </a:buClr>
        <a:buSzPct val="90000"/>
        <a:buFont typeface="Wingdings" pitchFamily="2" charset="2"/>
        <a:buChar char="w"/>
        <a:defRPr sz="1600" kern="1200">
          <a:solidFill>
            <a:srgbClr val="686868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rgbClr val="68686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21" Type="http://schemas.openxmlformats.org/officeDocument/2006/relationships/image" Target="../media/image21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itelplatzhalter 1"/>
          <p:cNvSpPr>
            <a:spLocks noGrp="1"/>
          </p:cNvSpPr>
          <p:nvPr>
            <p:ph type="ctrTitle"/>
          </p:nvPr>
        </p:nvSpPr>
        <p:spPr>
          <a:xfrm>
            <a:off x="3276600" y="2852738"/>
            <a:ext cx="5030788" cy="2447925"/>
          </a:xfrm>
        </p:spPr>
        <p:txBody>
          <a:bodyPr/>
          <a:lstStyle/>
          <a:p>
            <a:r>
              <a:rPr lang="de-AT"/>
              <a:t>Die FHP-Anlagenbeschreibung</a:t>
            </a:r>
            <a:br>
              <a:rPr lang="de-AT"/>
            </a:br>
            <a:endParaRPr lang="de-DE"/>
          </a:p>
        </p:txBody>
      </p:sp>
      <p:sp>
        <p:nvSpPr>
          <p:cNvPr id="9218" name="Rechteck 7"/>
          <p:cNvSpPr>
            <a:spLocks noGrp="1"/>
          </p:cNvSpPr>
          <p:nvPr>
            <p:ph type="subTitle" idx="1"/>
          </p:nvPr>
        </p:nvSpPr>
        <p:spPr>
          <a:xfrm>
            <a:off x="3276600" y="4424363"/>
            <a:ext cx="4032250" cy="1152525"/>
          </a:xfrm>
        </p:spPr>
        <p:txBody>
          <a:bodyPr/>
          <a:lstStyle/>
          <a:p>
            <a:r>
              <a:rPr lang="de-DE" sz="2400"/>
              <a:t>Transparenz bei der Rundholzübernahme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hteck 7"/>
          <p:cNvSpPr>
            <a:spLocks noGrp="1"/>
          </p:cNvSpPr>
          <p:nvPr>
            <p:ph sz="quarter" idx="10"/>
          </p:nvPr>
        </p:nvSpPr>
        <p:spPr>
          <a:xfrm>
            <a:off x="285750" y="1214438"/>
            <a:ext cx="8429625" cy="4929187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de-DE" sz="2400" smtClean="0">
                <a:sym typeface="Wingdings" pitchFamily="2" charset="2"/>
              </a:rPr>
              <a:t>ca. 180 Anlagen verschiedener Bauart in Österreich</a:t>
            </a:r>
          </a:p>
          <a:p>
            <a:pPr>
              <a:buFont typeface="Arial" charset="0"/>
              <a:buChar char="•"/>
            </a:pPr>
            <a:endParaRPr lang="de-DE" sz="240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smtClean="0">
                <a:sym typeface="Wingdings" pitchFamily="2" charset="2"/>
              </a:rPr>
              <a:t>Erhöhter Informationsbedarf durch die FHP-Datenschnittstelle</a:t>
            </a:r>
          </a:p>
          <a:p>
            <a:pPr>
              <a:buFont typeface="Arial" charset="0"/>
              <a:buChar char="•"/>
            </a:pPr>
            <a:endParaRPr lang="de-DE" sz="240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smtClean="0">
                <a:sym typeface="Wingdings" pitchFamily="2" charset="2"/>
              </a:rPr>
              <a:t>Auskunftspflicht des Anlagenbetreibers lt. ÖHU</a:t>
            </a:r>
          </a:p>
          <a:p>
            <a:pPr>
              <a:buFont typeface="Arial" charset="0"/>
              <a:buChar char="•"/>
            </a:pPr>
            <a:endParaRPr lang="de-DE" sz="240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smtClean="0">
                <a:sym typeface="Wingdings" pitchFamily="2" charset="2"/>
              </a:rPr>
              <a:t>Checkliste für die Rundholzvermessung als Vorläufer</a:t>
            </a:r>
          </a:p>
          <a:p>
            <a:pPr>
              <a:buFont typeface="Arial" charset="0"/>
              <a:buChar char="•"/>
            </a:pPr>
            <a:endParaRPr lang="de-DE" sz="240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smtClean="0">
                <a:sym typeface="Wingdings" pitchFamily="2" charset="2"/>
              </a:rPr>
              <a:t>Visualisierung der Prozesse für besseres Verständnis</a:t>
            </a:r>
          </a:p>
          <a:p>
            <a:pPr>
              <a:buFont typeface="Arial" charset="0"/>
              <a:buChar char="•"/>
            </a:pPr>
            <a:endParaRPr lang="de-DE" sz="2400" smtClean="0">
              <a:sym typeface="Wingdings" pitchFamily="2" charset="2"/>
            </a:endParaRPr>
          </a:p>
        </p:txBody>
      </p:sp>
      <p:sp>
        <p:nvSpPr>
          <p:cNvPr id="11266" name="Inhaltsplatzhalter 1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Ausgangssituation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FHP-Datenschnittstelle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 l="8269" t="12402" r="10085" b="14175"/>
          <a:stretch>
            <a:fillRect/>
          </a:stretch>
        </p:blipFill>
        <p:spPr bwMode="auto">
          <a:xfrm>
            <a:off x="762000" y="1196975"/>
            <a:ext cx="7524750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hteck 7"/>
          <p:cNvSpPr>
            <a:spLocks noGrp="1"/>
          </p:cNvSpPr>
          <p:nvPr>
            <p:ph sz="quarter" idx="10"/>
          </p:nvPr>
        </p:nvSpPr>
        <p:spPr>
          <a:xfrm>
            <a:off x="285750" y="1214438"/>
            <a:ext cx="8429625" cy="4929187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de-DE" sz="2400" smtClean="0">
                <a:sym typeface="Wingdings" pitchFamily="2" charset="2"/>
              </a:rPr>
              <a:t>Erarbeitung einer Vorlage durch Raimund Ziegler</a:t>
            </a:r>
          </a:p>
          <a:p>
            <a:pPr>
              <a:buFont typeface="Arial" charset="0"/>
              <a:buChar char="•"/>
            </a:pPr>
            <a:endParaRPr lang="de-DE" sz="240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smtClean="0">
                <a:sym typeface="Wingdings" pitchFamily="2" charset="2"/>
              </a:rPr>
              <a:t>Adaptierung der Vorlage durch das HTK</a:t>
            </a:r>
          </a:p>
          <a:p>
            <a:pPr>
              <a:buFont typeface="Arial" charset="0"/>
              <a:buChar char="•"/>
            </a:pPr>
            <a:endParaRPr lang="de-DE" sz="240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smtClean="0">
                <a:sym typeface="Wingdings" pitchFamily="2" charset="2"/>
              </a:rPr>
              <a:t>Umsetzung durch ein Schülerteam im Rahmen der abschließenden Arbeit bei 15 Betrieben</a:t>
            </a:r>
          </a:p>
          <a:p>
            <a:pPr>
              <a:buFont typeface="Arial" charset="0"/>
              <a:buChar char="•"/>
            </a:pPr>
            <a:endParaRPr lang="de-DE" sz="240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smtClean="0">
                <a:sym typeface="Wingdings" pitchFamily="2" charset="2"/>
              </a:rPr>
              <a:t>Weitere Betriebe werden auf Anfrage erfasst</a:t>
            </a:r>
          </a:p>
          <a:p>
            <a:pPr>
              <a:buFont typeface="Arial" charset="0"/>
              <a:buChar char="•"/>
            </a:pPr>
            <a:endParaRPr lang="de-DE" sz="240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smtClean="0">
                <a:sym typeface="Wingdings" pitchFamily="2" charset="2"/>
              </a:rPr>
              <a:t>Selbständige Erstellung der Anlagenbeschreibung möglich</a:t>
            </a:r>
          </a:p>
        </p:txBody>
      </p:sp>
      <p:sp>
        <p:nvSpPr>
          <p:cNvPr id="14338" name="Inhaltsplatzhalter 1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Umsetzung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hteck 7"/>
          <p:cNvSpPr>
            <a:spLocks noGrp="1"/>
          </p:cNvSpPr>
          <p:nvPr>
            <p:ph sz="quarter" idx="10"/>
          </p:nvPr>
        </p:nvSpPr>
        <p:spPr>
          <a:xfrm>
            <a:off x="285750" y="1214438"/>
            <a:ext cx="8429625" cy="4929187"/>
          </a:xfrm>
        </p:spPr>
        <p:txBody>
          <a:bodyPr/>
          <a:lstStyle/>
          <a:p>
            <a:pPr>
              <a:buFont typeface="Arial" charset="0"/>
              <a:buChar char="•"/>
            </a:pPr>
            <a:endParaRPr lang="de-DE" sz="2400" dirty="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dirty="0" smtClean="0">
                <a:sym typeface="Wingdings" pitchFamily="2" charset="2"/>
              </a:rPr>
              <a:t>Freiwilligkeit</a:t>
            </a:r>
          </a:p>
          <a:p>
            <a:pPr>
              <a:buFont typeface="Arial" charset="0"/>
              <a:buChar char="•"/>
            </a:pPr>
            <a:endParaRPr lang="de-DE" sz="2400" dirty="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dirty="0" smtClean="0">
                <a:sym typeface="Wingdings" pitchFamily="2" charset="2"/>
              </a:rPr>
              <a:t>Beschreibung bleibt beim </a:t>
            </a:r>
            <a:r>
              <a:rPr lang="de-DE" sz="2400" dirty="0">
                <a:sym typeface="Wingdings" pitchFamily="2" charset="2"/>
              </a:rPr>
              <a:t>Betrieb – Vorweisen an Lieferanten auf Verlangen (wenn vorhanden!)</a:t>
            </a:r>
          </a:p>
          <a:p>
            <a:pPr>
              <a:buFont typeface="Arial" charset="0"/>
              <a:buChar char="•"/>
            </a:pPr>
            <a:endParaRPr lang="de-DE" sz="2400" dirty="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2400" dirty="0" smtClean="0">
                <a:sym typeface="Wingdings" pitchFamily="2" charset="2"/>
              </a:rPr>
              <a:t>Beschreibung der Vorgänge, die für das Verständnis des Messprozesses notwendig sind</a:t>
            </a:r>
          </a:p>
          <a:p>
            <a:pPr>
              <a:buFont typeface="Arial" charset="0"/>
              <a:buChar char="•"/>
            </a:pPr>
            <a:endParaRPr lang="de-DE" sz="2400" dirty="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endParaRPr lang="de-DE" sz="2400" dirty="0" smtClean="0">
              <a:sym typeface="Wingdings" pitchFamily="2" charset="2"/>
            </a:endParaRPr>
          </a:p>
        </p:txBody>
      </p:sp>
      <p:sp>
        <p:nvSpPr>
          <p:cNvPr id="16386" name="Inhaltsplatzhalter 1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Prinzipien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elplatzhalter 1"/>
          <p:cNvSpPr>
            <a:spLocks noGrp="1"/>
          </p:cNvSpPr>
          <p:nvPr>
            <p:ph type="ctrTitle"/>
          </p:nvPr>
        </p:nvSpPr>
        <p:spPr>
          <a:xfrm>
            <a:off x="3276600" y="2852738"/>
            <a:ext cx="5030788" cy="2447925"/>
          </a:xfrm>
        </p:spPr>
        <p:txBody>
          <a:bodyPr/>
          <a:lstStyle/>
          <a:p>
            <a:r>
              <a:rPr lang="de-AT"/>
              <a:t>FHP-Kooperationsplattform</a:t>
            </a:r>
            <a:br>
              <a:rPr lang="de-AT"/>
            </a:br>
            <a:r>
              <a:rPr lang="de-AT"/>
              <a:t>Forst Holz Papier</a:t>
            </a:r>
            <a:br>
              <a:rPr lang="de-AT"/>
            </a:br>
            <a:endParaRPr lang="de-DE"/>
          </a:p>
        </p:txBody>
      </p:sp>
      <p:sp>
        <p:nvSpPr>
          <p:cNvPr id="18434" name="Rechteck 7"/>
          <p:cNvSpPr>
            <a:spLocks noGrp="1"/>
          </p:cNvSpPr>
          <p:nvPr>
            <p:ph type="subTitle" idx="1"/>
          </p:nvPr>
        </p:nvSpPr>
        <p:spPr>
          <a:xfrm>
            <a:off x="3276600" y="4424363"/>
            <a:ext cx="4032250" cy="1152525"/>
          </a:xfrm>
        </p:spPr>
        <p:txBody>
          <a:bodyPr/>
          <a:lstStyle/>
          <a:p>
            <a:r>
              <a:rPr lang="de-DE" sz="2400"/>
              <a:t>Anlagenbeschreibung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DE" smtClean="0"/>
              <a:t>Anlagenbetreiber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294967295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E08DCC76-C90F-466E-9716-6CF3050BB76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20483" name="Inhaltsplatzhalter 9"/>
          <p:cNvSpPr txBox="1">
            <a:spLocks/>
          </p:cNvSpPr>
          <p:nvPr/>
        </p:nvSpPr>
        <p:spPr bwMode="auto">
          <a:xfrm>
            <a:off x="900113" y="4437063"/>
            <a:ext cx="7488237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None/>
            </a:pPr>
            <a:r>
              <a:rPr lang="de-DE" sz="1600">
                <a:latin typeface="Calibri" pitchFamily="34" charset="0"/>
                <a:sym typeface="Wingdings" pitchFamily="2" charset="2"/>
              </a:rPr>
              <a:t>Ersteller: Enthammer, Huber	Datum: 05.07.2010	Unterschrift:</a:t>
            </a:r>
          </a:p>
          <a:p>
            <a:pPr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None/>
            </a:pPr>
            <a:endParaRPr lang="de-DE" sz="1600">
              <a:latin typeface="Calibri" pitchFamily="34" charset="0"/>
              <a:sym typeface="Wingdings" pitchFamily="2" charset="2"/>
            </a:endParaRPr>
          </a:p>
          <a:p>
            <a:pPr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None/>
            </a:pPr>
            <a:endParaRPr lang="de-DE" sz="1600">
              <a:latin typeface="Calibri" pitchFamily="34" charset="0"/>
              <a:sym typeface="Wingdings" pitchFamily="2" charset="2"/>
            </a:endParaRPr>
          </a:p>
          <a:p>
            <a:pPr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None/>
            </a:pPr>
            <a:r>
              <a:rPr lang="de-DE" sz="1600">
                <a:latin typeface="Calibri" pitchFamily="34" charset="0"/>
                <a:sym typeface="Wingdings" pitchFamily="2" charset="2"/>
              </a:rPr>
              <a:t>Freigabe durch:		Datum:		Unterschrift:</a:t>
            </a:r>
            <a:r>
              <a:rPr lang="de-DE">
                <a:latin typeface="Calibri" pitchFamily="34" charset="0"/>
                <a:sym typeface="Wingdings" pitchFamily="2" charset="2"/>
              </a:rPr>
              <a:t>	</a:t>
            </a:r>
            <a:br>
              <a:rPr lang="de-DE">
                <a:latin typeface="Calibri" pitchFamily="34" charset="0"/>
                <a:sym typeface="Wingdings" pitchFamily="2" charset="2"/>
              </a:rPr>
            </a:br>
            <a:endParaRPr lang="de-DE" sz="2400">
              <a:latin typeface="Calibri" pitchFamily="34" charset="0"/>
              <a:sym typeface="Wingdings" pitchFamily="2" charset="2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None/>
            </a:pPr>
            <a:endParaRPr lang="de-DE" sz="2400">
              <a:latin typeface="Calibri" pitchFamily="34" charset="0"/>
              <a:sym typeface="Wingdings" pitchFamily="2" charset="2"/>
            </a:endParaRPr>
          </a:p>
          <a:p>
            <a:pPr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None/>
            </a:pPr>
            <a:endParaRPr lang="de-DE" sz="2000">
              <a:latin typeface="Calibri" pitchFamily="34" charset="0"/>
              <a:sym typeface="Wingdings" pitchFamily="2" charset="2"/>
            </a:endParaRPr>
          </a:p>
          <a:p>
            <a:pPr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None/>
            </a:pPr>
            <a:r>
              <a:rPr lang="de-DE" sz="2000">
                <a:latin typeface="Calibri" pitchFamily="34" charset="0"/>
                <a:sym typeface="Wingdings" pitchFamily="2" charset="2"/>
              </a:rPr>
              <a:t>		</a:t>
            </a:r>
          </a:p>
        </p:txBody>
      </p:sp>
      <p:sp>
        <p:nvSpPr>
          <p:cNvPr id="20484" name="Inhaltsplatzhalter 9"/>
          <p:cNvSpPr>
            <a:spLocks noGrp="1"/>
          </p:cNvSpPr>
          <p:nvPr>
            <p:ph sz="quarter" idx="10"/>
          </p:nvPr>
        </p:nvSpPr>
        <p:spPr>
          <a:xfrm>
            <a:off x="2771775" y="1989138"/>
            <a:ext cx="4729163" cy="1439862"/>
          </a:xfrm>
        </p:spPr>
        <p:txBody>
          <a:bodyPr/>
          <a:lstStyle/>
          <a:p>
            <a:pPr marL="0" indent="0"/>
            <a:r>
              <a:rPr lang="de-DE" sz="2400" smtClean="0">
                <a:sym typeface="Wingdings" pitchFamily="2" charset="2"/>
              </a:rPr>
              <a:t>Fa. </a:t>
            </a:r>
            <a:r>
              <a:rPr lang="de-AT" sz="2400" smtClean="0">
                <a:sym typeface="Wingdings" pitchFamily="2" charset="2"/>
              </a:rPr>
              <a:t>Mustermann</a:t>
            </a:r>
            <a:r>
              <a:rPr lang="de-DE" sz="2400" smtClean="0">
                <a:sym typeface="Wingdings" pitchFamily="2" charset="2"/>
              </a:rPr>
              <a:t/>
            </a:r>
            <a:br>
              <a:rPr lang="de-DE" sz="2400" smtClean="0">
                <a:sym typeface="Wingdings" pitchFamily="2" charset="2"/>
              </a:rPr>
            </a:br>
            <a:r>
              <a:rPr lang="de-AT" sz="2400" smtClean="0">
                <a:sym typeface="Wingdings" pitchFamily="2" charset="2"/>
              </a:rPr>
              <a:t>Holzweg 3</a:t>
            </a:r>
          </a:p>
          <a:p>
            <a:pPr marL="0" indent="0"/>
            <a:r>
              <a:rPr lang="de-DE" sz="2400" smtClean="0">
                <a:sym typeface="Wingdings" pitchFamily="2" charset="2"/>
              </a:rPr>
              <a:t>1234 Holzing</a:t>
            </a:r>
          </a:p>
          <a:p>
            <a:pPr marL="0" indent="0"/>
            <a:endParaRPr lang="de-DE" sz="2000" smtClean="0">
              <a:sym typeface="Wingdings" pitchFamily="2" charset="2"/>
            </a:endParaRPr>
          </a:p>
          <a:p>
            <a:pPr marL="0" indent="0"/>
            <a:r>
              <a:rPr lang="de-DE" sz="2000" smtClean="0">
                <a:sym typeface="Wingdings" pitchFamily="2" charset="2"/>
              </a:rPr>
              <a:t>	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DE" smtClean="0"/>
              <a:t>Übernahmevereinbarung</a:t>
            </a:r>
          </a:p>
        </p:txBody>
      </p:sp>
      <p:sp>
        <p:nvSpPr>
          <p:cNvPr id="6147" name="Foliennummernplatzhalt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010400" y="6492875"/>
            <a:ext cx="2133600" cy="365125"/>
          </a:xfrm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0CB16624-BDB5-4DF4-B7AC-C1A037661DCF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6148" name="Inhaltsplatzhalter 1"/>
          <p:cNvSpPr>
            <a:spLocks noGrp="1"/>
          </p:cNvSpPr>
          <p:nvPr>
            <p:ph sz="quarter" idx="10"/>
          </p:nvPr>
        </p:nvSpPr>
        <p:spPr>
          <a:xfrm>
            <a:off x="642938" y="1285875"/>
            <a:ext cx="8072437" cy="4659313"/>
          </a:xfrm>
        </p:spPr>
        <p:txBody>
          <a:bodyPr/>
          <a:lstStyle/>
          <a:p>
            <a:pPr>
              <a:defRPr/>
            </a:pPr>
            <a:r>
              <a:rPr lang="de-AT" sz="1800" i="1" dirty="0" smtClean="0">
                <a:solidFill>
                  <a:srgbClr val="7F7F7F"/>
                </a:solidFill>
                <a:sym typeface="Wingdings" pitchFamily="2" charset="2"/>
              </a:rPr>
              <a:t>Beschreibung des Vorganges </a:t>
            </a:r>
          </a:p>
          <a:p>
            <a:pPr>
              <a:defRPr/>
            </a:pPr>
            <a:endParaRPr lang="de-AT" sz="1800" dirty="0" smtClean="0">
              <a:sym typeface="Wingdings" pitchFamily="2" charset="2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Die Übernahme von Sägerundholz erfolgt lt. Vereinbarungen im Kaufvertrag.</a:t>
            </a:r>
          </a:p>
          <a:p>
            <a:pPr>
              <a:defRPr/>
            </a:pPr>
            <a:endParaRPr lang="de-AT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Die angewendete Vereinbarung  ist am </a:t>
            </a:r>
            <a:r>
              <a:rPr lang="de-AT" sz="1800" dirty="0" err="1" smtClean="0">
                <a:solidFill>
                  <a:srgbClr val="7F7F7F"/>
                </a:solidFill>
                <a:sym typeface="Wingdings" pitchFamily="2" charset="2"/>
              </a:rPr>
              <a:t>Messprotokoll</a:t>
            </a: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 im Bereich „Eichlegende“ beschrieben.</a:t>
            </a:r>
          </a:p>
          <a:p>
            <a:pPr>
              <a:buFont typeface="Arial" pitchFamily="34" charset="0"/>
              <a:buChar char="•"/>
              <a:defRPr/>
            </a:pPr>
            <a:endParaRPr lang="de-AT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Die Übernahmevereinbarungen bzw. Übernahmebedingungen sind</a:t>
            </a:r>
          </a:p>
          <a:p>
            <a:pPr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	lieferantenspezifisch und können voneinander abweichen,</a:t>
            </a:r>
          </a:p>
          <a:p>
            <a:pPr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	aber grundsätzlich gilt:</a:t>
            </a:r>
          </a:p>
          <a:p>
            <a:pPr>
              <a:defRPr/>
            </a:pPr>
            <a:endParaRPr lang="de-AT" sz="1600" dirty="0" smtClean="0"/>
          </a:p>
          <a:p>
            <a:pPr>
              <a:defRPr/>
            </a:pPr>
            <a:r>
              <a:rPr lang="de-AT" sz="1400" dirty="0" smtClean="0">
                <a:solidFill>
                  <a:schemeClr val="bg1">
                    <a:lumMod val="50000"/>
                  </a:schemeClr>
                </a:solidFill>
                <a:latin typeface="Courier New" pitchFamily="49" charset="0"/>
                <a:cs typeface="Courier New" pitchFamily="49" charset="0"/>
              </a:rPr>
              <a:t>	Maximale Einkauflänge: 15,0 m</a:t>
            </a:r>
          </a:p>
          <a:p>
            <a:pPr>
              <a:defRPr/>
            </a:pPr>
            <a:r>
              <a:rPr lang="de-AT" sz="1400" dirty="0" smtClean="0">
                <a:solidFill>
                  <a:schemeClr val="bg1">
                    <a:lumMod val="50000"/>
                  </a:schemeClr>
                </a:solidFill>
                <a:latin typeface="Courier New" pitchFamily="49" charset="0"/>
                <a:cs typeface="Courier New" pitchFamily="49" charset="0"/>
              </a:rPr>
              <a:t>	Minimale Einkauflänge:  2,5 m</a:t>
            </a:r>
          </a:p>
          <a:p>
            <a:pPr>
              <a:defRPr/>
            </a:pPr>
            <a:r>
              <a:rPr lang="de-AT" sz="1400" dirty="0" smtClean="0">
                <a:solidFill>
                  <a:schemeClr val="bg1">
                    <a:lumMod val="50000"/>
                  </a:schemeClr>
                </a:solidFill>
                <a:latin typeface="Courier New" pitchFamily="49" charset="0"/>
                <a:cs typeface="Courier New" pitchFamily="49" charset="0"/>
              </a:rPr>
              <a:t>	Maximale Durchmesser:  60,0 cm</a:t>
            </a:r>
          </a:p>
          <a:p>
            <a:pPr>
              <a:defRPr/>
            </a:pPr>
            <a:r>
              <a:rPr lang="de-AT" sz="1400" dirty="0" smtClean="0">
                <a:solidFill>
                  <a:schemeClr val="bg1">
                    <a:lumMod val="50000"/>
                  </a:schemeClr>
                </a:solidFill>
                <a:latin typeface="Courier New" pitchFamily="49" charset="0"/>
                <a:cs typeface="Courier New" pitchFamily="49" charset="0"/>
              </a:rPr>
              <a:t>	Minimale Durchmesser:  10,0 cm</a:t>
            </a:r>
          </a:p>
          <a:p>
            <a:pPr>
              <a:defRPr/>
            </a:pPr>
            <a:r>
              <a:rPr lang="de-AT" sz="1800" dirty="0" smtClean="0">
                <a:sym typeface="Wingdings" pitchFamily="2" charset="2"/>
              </a:rPr>
              <a:t/>
            </a:r>
            <a:br>
              <a:rPr lang="de-AT" sz="1800" dirty="0" smtClean="0">
                <a:sym typeface="Wingdings" pitchFamily="2" charset="2"/>
              </a:rPr>
            </a:br>
            <a:endParaRPr lang="de-AT" sz="1800" dirty="0" smtClean="0">
              <a:sym typeface="Wingdings" pitchFamily="2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Ablaufschema</a:t>
            </a:r>
          </a:p>
        </p:txBody>
      </p:sp>
      <p:pic>
        <p:nvPicPr>
          <p:cNvPr id="24578" name="Grafik 5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4638675" y="2509838"/>
            <a:ext cx="576263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Grafik 9"/>
          <p:cNvPicPr>
            <a:picLocks noChangeAspect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4040188" y="3344863"/>
            <a:ext cx="576262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Grafik 12"/>
          <p:cNvPicPr>
            <a:picLocks noChangeAspect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4616450" y="3344863"/>
            <a:ext cx="576263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Grafik 13"/>
          <p:cNvPicPr>
            <a:picLocks noChangeAspect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5189538" y="3344863"/>
            <a:ext cx="576262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Grafik 14"/>
          <p:cNvPicPr>
            <a:picLocks noChangeAspect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6126163" y="3344863"/>
            <a:ext cx="576262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Grafik 15"/>
          <p:cNvPicPr>
            <a:picLocks noChangeAspect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6702425" y="3344863"/>
            <a:ext cx="576263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Grafik 18"/>
          <p:cNvPicPr>
            <a:picLocks noChangeAspect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7639050" y="3344863"/>
            <a:ext cx="57467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Grafik 19"/>
          <p:cNvPicPr>
            <a:picLocks noChangeAspect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8210550" y="3344863"/>
            <a:ext cx="576263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Grafik 20"/>
          <p:cNvPicPr>
            <a:picLocks noChangeAspect="1"/>
          </p:cNvPicPr>
          <p:nvPr/>
        </p:nvPicPr>
        <p:blipFill>
          <a:blip r:embed="rId5">
            <a:grayscl/>
          </a:blip>
          <a:srcRect r="20821"/>
          <a:stretch>
            <a:fillRect/>
          </a:stretch>
        </p:blipFill>
        <p:spPr bwMode="auto">
          <a:xfrm>
            <a:off x="8058150" y="3032125"/>
            <a:ext cx="3429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7" name="Grafik 26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7056438" y="4376738"/>
            <a:ext cx="576262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8" name="Grafik 28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7629525" y="4376738"/>
            <a:ext cx="576263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9" name="Grafik 29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8205788" y="4376738"/>
            <a:ext cx="576262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0" name="Grafik 32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6897688" y="4581525"/>
            <a:ext cx="43180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1" name="Grafik 33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7483475" y="4581525"/>
            <a:ext cx="43180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Rechteck 60"/>
          <p:cNvSpPr/>
          <p:nvPr/>
        </p:nvSpPr>
        <p:spPr>
          <a:xfrm>
            <a:off x="755650" y="1628775"/>
            <a:ext cx="2376488" cy="2873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dirty="0" err="1">
                <a:solidFill>
                  <a:srgbClr val="008000"/>
                </a:solidFill>
              </a:rPr>
              <a:t>Vorlager</a:t>
            </a:r>
            <a:endParaRPr lang="de-AT" dirty="0">
              <a:solidFill>
                <a:srgbClr val="008000"/>
              </a:solidFill>
            </a:endParaRPr>
          </a:p>
        </p:txBody>
      </p:sp>
      <p:sp>
        <p:nvSpPr>
          <p:cNvPr id="70" name="Rechteck 69"/>
          <p:cNvSpPr/>
          <p:nvPr/>
        </p:nvSpPr>
        <p:spPr>
          <a:xfrm>
            <a:off x="755650" y="1196975"/>
            <a:ext cx="2376488" cy="2873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dirty="0">
                <a:solidFill>
                  <a:srgbClr val="008000"/>
                </a:solidFill>
              </a:rPr>
              <a:t>Anmeldung</a:t>
            </a:r>
          </a:p>
        </p:txBody>
      </p:sp>
      <p:pic>
        <p:nvPicPr>
          <p:cNvPr id="24594" name="Grafik 56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4038600" y="2509838"/>
            <a:ext cx="576263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5" name="Grafik 74"/>
          <p:cNvPicPr>
            <a:picLocks noChangeAspect="1"/>
          </p:cNvPicPr>
          <p:nvPr/>
        </p:nvPicPr>
        <p:blipFill>
          <a:blip r:embed="rId5">
            <a:grayscl/>
          </a:blip>
          <a:srcRect l="19154"/>
          <a:stretch>
            <a:fillRect/>
          </a:stretch>
        </p:blipFill>
        <p:spPr bwMode="auto">
          <a:xfrm>
            <a:off x="8399463" y="3030538"/>
            <a:ext cx="349250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6" name="Grafik 75"/>
          <p:cNvPicPr>
            <a:picLocks noChangeAspect="1"/>
          </p:cNvPicPr>
          <p:nvPr/>
        </p:nvPicPr>
        <p:blipFill>
          <a:blip r:embed="rId6">
            <a:grayscl/>
          </a:blip>
          <a:srcRect l="37387" t="30934" r="34271" b="30933"/>
          <a:stretch>
            <a:fillRect/>
          </a:stretch>
        </p:blipFill>
        <p:spPr bwMode="auto">
          <a:xfrm>
            <a:off x="4237038" y="3397250"/>
            <a:ext cx="161925" cy="6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7" name="Grafik 76"/>
          <p:cNvPicPr>
            <a:picLocks noChangeAspect="1"/>
          </p:cNvPicPr>
          <p:nvPr/>
        </p:nvPicPr>
        <p:blipFill>
          <a:blip r:embed="rId6">
            <a:grayscl/>
          </a:blip>
          <a:srcRect l="37387" t="30934" r="34271" b="30933"/>
          <a:stretch>
            <a:fillRect/>
          </a:stretch>
        </p:blipFill>
        <p:spPr bwMode="auto">
          <a:xfrm>
            <a:off x="4813300" y="3397250"/>
            <a:ext cx="163513" cy="6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8" name="Grafik 77"/>
          <p:cNvPicPr>
            <a:picLocks noChangeAspect="1"/>
          </p:cNvPicPr>
          <p:nvPr/>
        </p:nvPicPr>
        <p:blipFill>
          <a:blip r:embed="rId6">
            <a:grayscl/>
          </a:blip>
          <a:srcRect l="37387" t="30934" r="34271" b="30933"/>
          <a:stretch>
            <a:fillRect/>
          </a:stretch>
        </p:blipFill>
        <p:spPr bwMode="auto">
          <a:xfrm>
            <a:off x="5387975" y="3397250"/>
            <a:ext cx="163513" cy="6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9" name="Grafik 78"/>
          <p:cNvPicPr>
            <a:picLocks noChangeAspect="1"/>
          </p:cNvPicPr>
          <p:nvPr/>
        </p:nvPicPr>
        <p:blipFill>
          <a:blip r:embed="rId7">
            <a:grayscl/>
          </a:blip>
          <a:srcRect l="20821"/>
          <a:stretch>
            <a:fillRect/>
          </a:stretch>
        </p:blipFill>
        <p:spPr bwMode="auto">
          <a:xfrm>
            <a:off x="8408988" y="4581525"/>
            <a:ext cx="341312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0" name="Grafik 79"/>
          <p:cNvPicPr>
            <a:picLocks noChangeAspect="1"/>
          </p:cNvPicPr>
          <p:nvPr/>
        </p:nvPicPr>
        <p:blipFill>
          <a:blip r:embed="rId7">
            <a:grayscl/>
          </a:blip>
          <a:srcRect r="19154"/>
          <a:stretch>
            <a:fillRect/>
          </a:stretch>
        </p:blipFill>
        <p:spPr bwMode="auto">
          <a:xfrm>
            <a:off x="8059738" y="4581525"/>
            <a:ext cx="3492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1" name="Grafik 80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5734050" y="4581525"/>
            <a:ext cx="4318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2" name="Grafik 81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6319838" y="4581525"/>
            <a:ext cx="4318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3" name="Grafik 82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4560888" y="4581525"/>
            <a:ext cx="43180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4" name="Grafik 83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5145088" y="4581525"/>
            <a:ext cx="433387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5" name="Grafik 84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3397250" y="4581525"/>
            <a:ext cx="4318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6" name="Grafik 85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3981450" y="4581525"/>
            <a:ext cx="433388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7" name="Grafik 86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2806700" y="4581525"/>
            <a:ext cx="43180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8" name="Grafik 87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1643063" y="4579938"/>
            <a:ext cx="431800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9" name="Grafik 88"/>
          <p:cNvPicPr>
            <a:picLocks noChangeAspect="1"/>
          </p:cNvPicPr>
          <p:nvPr/>
        </p:nvPicPr>
        <p:blipFill>
          <a:blip r:embed="rId7">
            <a:grayscl/>
          </a:blip>
          <a:srcRect/>
          <a:stretch>
            <a:fillRect/>
          </a:stretch>
        </p:blipFill>
        <p:spPr bwMode="auto">
          <a:xfrm>
            <a:off x="2228850" y="4579938"/>
            <a:ext cx="431800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0" name="Grafik 90"/>
          <p:cNvPicPr>
            <a:picLocks noChangeAspect="1"/>
          </p:cNvPicPr>
          <p:nvPr/>
        </p:nvPicPr>
        <p:blipFill>
          <a:blip r:embed="rId6">
            <a:grayscl/>
          </a:blip>
          <a:srcRect l="68050"/>
          <a:stretch>
            <a:fillRect/>
          </a:stretch>
        </p:blipFill>
        <p:spPr bwMode="auto">
          <a:xfrm>
            <a:off x="3857625" y="3344863"/>
            <a:ext cx="182563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1" name="Grafik 91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5329238" y="4378325"/>
            <a:ext cx="576262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2" name="Grafik 92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5903913" y="4378325"/>
            <a:ext cx="576262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3" name="Grafik 93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6480175" y="4378325"/>
            <a:ext cx="576263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4" name="Grafik 94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3608388" y="4378325"/>
            <a:ext cx="576262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5" name="Grafik 95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4181475" y="4378325"/>
            <a:ext cx="576263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6" name="Grafik 96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4757738" y="4378325"/>
            <a:ext cx="576262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7" name="Grafik 98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2454275" y="4379913"/>
            <a:ext cx="576263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8" name="Grafik 99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3030538" y="4379913"/>
            <a:ext cx="576262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9" name="Grafik 100"/>
          <p:cNvPicPr>
            <a:picLocks noChangeAspect="1"/>
          </p:cNvPicPr>
          <p:nvPr/>
        </p:nvPicPr>
        <p:blipFill>
          <a:blip r:embed="rId5">
            <a:grayscl/>
          </a:blip>
          <a:srcRect/>
          <a:stretch>
            <a:fillRect/>
          </a:stretch>
        </p:blipFill>
        <p:spPr bwMode="auto">
          <a:xfrm>
            <a:off x="3397250" y="4075113"/>
            <a:ext cx="431800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20" name="Grafik 101"/>
          <p:cNvPicPr>
            <a:picLocks noChangeAspect="1"/>
          </p:cNvPicPr>
          <p:nvPr/>
        </p:nvPicPr>
        <p:blipFill>
          <a:blip r:embed="rId5">
            <a:grayscl/>
          </a:blip>
          <a:srcRect/>
          <a:stretch>
            <a:fillRect/>
          </a:stretch>
        </p:blipFill>
        <p:spPr bwMode="auto">
          <a:xfrm>
            <a:off x="2806700" y="4076700"/>
            <a:ext cx="431800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21" name="Grafik 102"/>
          <p:cNvPicPr>
            <a:picLocks noChangeAspect="1"/>
          </p:cNvPicPr>
          <p:nvPr/>
        </p:nvPicPr>
        <p:blipFill>
          <a:blip r:embed="rId5">
            <a:grayscl/>
          </a:blip>
          <a:srcRect/>
          <a:stretch>
            <a:fillRect/>
          </a:stretch>
        </p:blipFill>
        <p:spPr bwMode="auto">
          <a:xfrm>
            <a:off x="1643063" y="4075113"/>
            <a:ext cx="431800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22" name="Grafik 103"/>
          <p:cNvPicPr>
            <a:picLocks noChangeAspect="1"/>
          </p:cNvPicPr>
          <p:nvPr/>
        </p:nvPicPr>
        <p:blipFill>
          <a:blip r:embed="rId5">
            <a:grayscl/>
          </a:blip>
          <a:srcRect/>
          <a:stretch>
            <a:fillRect/>
          </a:stretch>
        </p:blipFill>
        <p:spPr bwMode="auto">
          <a:xfrm>
            <a:off x="2228850" y="4075113"/>
            <a:ext cx="431800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23" name="Grafik 105"/>
          <p:cNvPicPr>
            <a:picLocks noChangeAspect="1"/>
          </p:cNvPicPr>
          <p:nvPr/>
        </p:nvPicPr>
        <p:blipFill>
          <a:blip r:embed="rId6">
            <a:grayscl/>
          </a:blip>
          <a:srcRect l="33025"/>
          <a:stretch>
            <a:fillRect/>
          </a:stretch>
        </p:blipFill>
        <p:spPr bwMode="auto">
          <a:xfrm>
            <a:off x="1492250" y="4376738"/>
            <a:ext cx="385763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24" name="Grafik 106"/>
          <p:cNvPicPr>
            <a:picLocks noChangeAspect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1878013" y="4376738"/>
            <a:ext cx="576262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" name="Ellipse 89"/>
          <p:cNvSpPr/>
          <p:nvPr/>
        </p:nvSpPr>
        <p:spPr>
          <a:xfrm>
            <a:off x="4498975" y="1998663"/>
            <a:ext cx="287338" cy="287337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C</a:t>
            </a:r>
          </a:p>
        </p:txBody>
      </p:sp>
      <p:sp>
        <p:nvSpPr>
          <p:cNvPr id="98" name="Ellipse 97"/>
          <p:cNvSpPr/>
          <p:nvPr/>
        </p:nvSpPr>
        <p:spPr>
          <a:xfrm>
            <a:off x="5356225" y="2000250"/>
            <a:ext cx="287338" cy="287338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D</a:t>
            </a:r>
          </a:p>
        </p:txBody>
      </p:sp>
      <p:sp>
        <p:nvSpPr>
          <p:cNvPr id="105" name="Ellipse 104"/>
          <p:cNvSpPr/>
          <p:nvPr/>
        </p:nvSpPr>
        <p:spPr>
          <a:xfrm>
            <a:off x="5797550" y="2000250"/>
            <a:ext cx="287338" cy="287338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E</a:t>
            </a:r>
          </a:p>
        </p:txBody>
      </p:sp>
      <p:sp>
        <p:nvSpPr>
          <p:cNvPr id="108" name="Ellipse 107"/>
          <p:cNvSpPr/>
          <p:nvPr/>
        </p:nvSpPr>
        <p:spPr>
          <a:xfrm>
            <a:off x="7308850" y="1998663"/>
            <a:ext cx="287338" cy="287337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F</a:t>
            </a:r>
          </a:p>
        </p:txBody>
      </p:sp>
      <p:sp>
        <p:nvSpPr>
          <p:cNvPr id="109" name="Ellipse 108"/>
          <p:cNvSpPr/>
          <p:nvPr/>
        </p:nvSpPr>
        <p:spPr>
          <a:xfrm>
            <a:off x="8248650" y="2000250"/>
            <a:ext cx="287338" cy="287338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G</a:t>
            </a:r>
          </a:p>
        </p:txBody>
      </p:sp>
      <p:sp>
        <p:nvSpPr>
          <p:cNvPr id="110" name="Ellipse 109"/>
          <p:cNvSpPr/>
          <p:nvPr/>
        </p:nvSpPr>
        <p:spPr>
          <a:xfrm>
            <a:off x="4625975" y="5099050"/>
            <a:ext cx="287338" cy="288925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H</a:t>
            </a:r>
          </a:p>
        </p:txBody>
      </p:sp>
      <p:sp>
        <p:nvSpPr>
          <p:cNvPr id="111" name="Ellipse 110"/>
          <p:cNvSpPr/>
          <p:nvPr/>
        </p:nvSpPr>
        <p:spPr>
          <a:xfrm>
            <a:off x="3533775" y="2000250"/>
            <a:ext cx="287338" cy="287338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I</a:t>
            </a:r>
          </a:p>
        </p:txBody>
      </p:sp>
      <p:cxnSp>
        <p:nvCxnSpPr>
          <p:cNvPr id="123" name="Gerade Verbindung 122"/>
          <p:cNvCxnSpPr/>
          <p:nvPr/>
        </p:nvCxnSpPr>
        <p:spPr>
          <a:xfrm>
            <a:off x="7643813" y="1914525"/>
            <a:ext cx="0" cy="1800225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Ellipse 126"/>
          <p:cNvSpPr/>
          <p:nvPr/>
        </p:nvSpPr>
        <p:spPr>
          <a:xfrm>
            <a:off x="811213" y="1196975"/>
            <a:ext cx="287337" cy="287338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A</a:t>
            </a:r>
          </a:p>
        </p:txBody>
      </p:sp>
      <p:sp>
        <p:nvSpPr>
          <p:cNvPr id="128" name="Ellipse 127"/>
          <p:cNvSpPr/>
          <p:nvPr/>
        </p:nvSpPr>
        <p:spPr>
          <a:xfrm>
            <a:off x="819150" y="1628775"/>
            <a:ext cx="288925" cy="287338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B</a:t>
            </a:r>
          </a:p>
        </p:txBody>
      </p:sp>
      <p:cxnSp>
        <p:nvCxnSpPr>
          <p:cNvPr id="142" name="Gerade Verbindung 141"/>
          <p:cNvCxnSpPr/>
          <p:nvPr/>
        </p:nvCxnSpPr>
        <p:spPr>
          <a:xfrm>
            <a:off x="1489075" y="4054475"/>
            <a:ext cx="0" cy="1404938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Gerade Verbindung 142"/>
          <p:cNvCxnSpPr/>
          <p:nvPr/>
        </p:nvCxnSpPr>
        <p:spPr>
          <a:xfrm>
            <a:off x="7945438" y="4054475"/>
            <a:ext cx="0" cy="1404938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Gerade Verbindung 143"/>
          <p:cNvCxnSpPr/>
          <p:nvPr/>
        </p:nvCxnSpPr>
        <p:spPr>
          <a:xfrm>
            <a:off x="7267575" y="1914525"/>
            <a:ext cx="0" cy="1800225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Gerade Verbindung 144"/>
          <p:cNvCxnSpPr/>
          <p:nvPr/>
        </p:nvCxnSpPr>
        <p:spPr>
          <a:xfrm>
            <a:off x="6130925" y="1914525"/>
            <a:ext cx="0" cy="1800225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Gerade Verbindung 145"/>
          <p:cNvCxnSpPr/>
          <p:nvPr/>
        </p:nvCxnSpPr>
        <p:spPr>
          <a:xfrm>
            <a:off x="5759450" y="1914525"/>
            <a:ext cx="0" cy="1800225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Gerade Verbindung 146"/>
          <p:cNvCxnSpPr/>
          <p:nvPr/>
        </p:nvCxnSpPr>
        <p:spPr>
          <a:xfrm>
            <a:off x="5243513" y="1914525"/>
            <a:ext cx="0" cy="1800225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Gerade Verbindung 147"/>
          <p:cNvCxnSpPr/>
          <p:nvPr/>
        </p:nvCxnSpPr>
        <p:spPr>
          <a:xfrm>
            <a:off x="4000500" y="1920875"/>
            <a:ext cx="0" cy="1800225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Gerade Verbindung 148"/>
          <p:cNvCxnSpPr/>
          <p:nvPr/>
        </p:nvCxnSpPr>
        <p:spPr>
          <a:xfrm>
            <a:off x="3357563" y="1914525"/>
            <a:ext cx="0" cy="1800225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Gerade Verbindung 149"/>
          <p:cNvCxnSpPr/>
          <p:nvPr/>
        </p:nvCxnSpPr>
        <p:spPr>
          <a:xfrm>
            <a:off x="8023225" y="1909763"/>
            <a:ext cx="0" cy="2808287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Gerade Verbindung 150"/>
          <p:cNvCxnSpPr/>
          <p:nvPr/>
        </p:nvCxnSpPr>
        <p:spPr>
          <a:xfrm>
            <a:off x="8826500" y="1928813"/>
            <a:ext cx="0" cy="2808287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645" name="Grafik 119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8131175" y="3541713"/>
            <a:ext cx="576263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46" name="Grafik 120"/>
          <p:cNvPicPr>
            <a:picLocks noChangeAspect="1"/>
          </p:cNvPicPr>
          <p:nvPr/>
        </p:nvPicPr>
        <p:blipFill>
          <a:blip r:embed="rId8">
            <a:grayscl/>
          </a:blip>
          <a:srcRect l="30934" t="34271" r="30933" b="37387"/>
          <a:stretch>
            <a:fillRect/>
          </a:stretch>
        </p:blipFill>
        <p:spPr bwMode="auto">
          <a:xfrm>
            <a:off x="8255000" y="3851275"/>
            <a:ext cx="65088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47" name="Grafik 121"/>
          <p:cNvPicPr>
            <a:picLocks noChangeAspect="1"/>
          </p:cNvPicPr>
          <p:nvPr/>
        </p:nvPicPr>
        <p:blipFill>
          <a:blip r:embed="rId8">
            <a:grayscl/>
          </a:blip>
          <a:srcRect l="30934" t="34271" r="30933" b="37387"/>
          <a:stretch>
            <a:fillRect/>
          </a:stretch>
        </p:blipFill>
        <p:spPr bwMode="auto">
          <a:xfrm>
            <a:off x="8512175" y="3854450"/>
            <a:ext cx="66675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48" name="Picture 3" descr="F:\FHP\Mess- und Uebernahmeanlagenbeschreibung\Icon\tuerkis\sortierer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86375" y="2928938"/>
            <a:ext cx="4318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49" name="Picture 65" descr="F:\FHP\Mess- und Uebernahmeanlagenbeschreibung\Icon\gruen\entrindung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802313" y="3294063"/>
            <a:ext cx="2873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50" name="Picture 8" descr="F:\FHP\Mess- und Uebernahmeanlagenbeschreibung\Icon\orange\2dscan.jpg"/>
          <p:cNvPicPr>
            <a:picLocks noChangeAspect="1" noChangeArrowheads="1"/>
          </p:cNvPicPr>
          <p:nvPr/>
        </p:nvPicPr>
        <p:blipFill>
          <a:blip r:embed="rId11">
            <a:lum bright="4000" contrast="10000"/>
          </a:blip>
          <a:srcRect/>
          <a:stretch>
            <a:fillRect/>
          </a:stretch>
        </p:blipFill>
        <p:spPr bwMode="auto">
          <a:xfrm>
            <a:off x="7313613" y="3292475"/>
            <a:ext cx="2889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51" name="Textfeld 59"/>
          <p:cNvSpPr txBox="1">
            <a:spLocks noChangeArrowheads="1"/>
          </p:cNvSpPr>
          <p:nvPr/>
        </p:nvSpPr>
        <p:spPr bwMode="auto">
          <a:xfrm>
            <a:off x="8045450" y="6111875"/>
            <a:ext cx="87630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Sortierkran</a:t>
            </a:r>
          </a:p>
        </p:txBody>
      </p:sp>
      <p:sp>
        <p:nvSpPr>
          <p:cNvPr id="24652" name="Textfeld 52"/>
          <p:cNvSpPr txBox="1">
            <a:spLocks noChangeArrowheads="1"/>
          </p:cNvSpPr>
          <p:nvPr/>
        </p:nvSpPr>
        <p:spPr bwMode="auto">
          <a:xfrm>
            <a:off x="3340100" y="5749925"/>
            <a:ext cx="138430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2D Messanlage</a:t>
            </a:r>
          </a:p>
        </p:txBody>
      </p:sp>
      <p:sp>
        <p:nvSpPr>
          <p:cNvPr id="24653" name="Textfeld 53"/>
          <p:cNvSpPr txBox="1">
            <a:spLocks noChangeArrowheads="1"/>
          </p:cNvSpPr>
          <p:nvPr/>
        </p:nvSpPr>
        <p:spPr bwMode="auto">
          <a:xfrm>
            <a:off x="3340100" y="6089650"/>
            <a:ext cx="13843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3D Messanlage</a:t>
            </a:r>
          </a:p>
        </p:txBody>
      </p:sp>
      <p:sp>
        <p:nvSpPr>
          <p:cNvPr id="24654" name="Textfeld 54"/>
          <p:cNvSpPr txBox="1">
            <a:spLocks noChangeArrowheads="1"/>
          </p:cNvSpPr>
          <p:nvPr/>
        </p:nvSpPr>
        <p:spPr bwMode="auto">
          <a:xfrm>
            <a:off x="6137275" y="5746750"/>
            <a:ext cx="13843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Entrindung</a:t>
            </a:r>
          </a:p>
        </p:txBody>
      </p:sp>
      <p:sp>
        <p:nvSpPr>
          <p:cNvPr id="24655" name="Textfeld 55"/>
          <p:cNvSpPr txBox="1">
            <a:spLocks noChangeArrowheads="1"/>
          </p:cNvSpPr>
          <p:nvPr/>
        </p:nvSpPr>
        <p:spPr bwMode="auto">
          <a:xfrm>
            <a:off x="8045450" y="5761038"/>
            <a:ext cx="13843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Kappung</a:t>
            </a:r>
          </a:p>
        </p:txBody>
      </p:sp>
      <p:pic>
        <p:nvPicPr>
          <p:cNvPr id="24656" name="Grafik 116"/>
          <p:cNvPicPr>
            <a:picLocks noChangeAspect="1"/>
          </p:cNvPicPr>
          <p:nvPr/>
        </p:nvPicPr>
        <p:blipFill>
          <a:blip r:embed="rId12">
            <a:grayscl/>
          </a:blip>
          <a:srcRect/>
          <a:stretch>
            <a:fillRect/>
          </a:stretch>
        </p:blipFill>
        <p:spPr bwMode="auto">
          <a:xfrm>
            <a:off x="331788" y="5627688"/>
            <a:ext cx="2889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57" name="Grafik 117"/>
          <p:cNvPicPr>
            <a:picLocks noChangeAspect="1"/>
          </p:cNvPicPr>
          <p:nvPr/>
        </p:nvPicPr>
        <p:blipFill>
          <a:blip r:embed="rId13">
            <a:grayscl/>
          </a:blip>
          <a:srcRect/>
          <a:stretch>
            <a:fillRect/>
          </a:stretch>
        </p:blipFill>
        <p:spPr bwMode="auto">
          <a:xfrm>
            <a:off x="338138" y="6156325"/>
            <a:ext cx="274637" cy="8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58" name="Textfeld 63"/>
          <p:cNvSpPr txBox="1">
            <a:spLocks noChangeArrowheads="1"/>
          </p:cNvSpPr>
          <p:nvPr/>
        </p:nvSpPr>
        <p:spPr bwMode="auto">
          <a:xfrm>
            <a:off x="627063" y="5737225"/>
            <a:ext cx="11509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Aufgabe/Querförd.</a:t>
            </a:r>
          </a:p>
        </p:txBody>
      </p:sp>
      <p:sp>
        <p:nvSpPr>
          <p:cNvPr id="24659" name="Textfeld 64"/>
          <p:cNvSpPr txBox="1">
            <a:spLocks noChangeArrowheads="1"/>
          </p:cNvSpPr>
          <p:nvPr/>
        </p:nvSpPr>
        <p:spPr bwMode="auto">
          <a:xfrm>
            <a:off x="676275" y="6059488"/>
            <a:ext cx="1150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Längsförderer</a:t>
            </a:r>
          </a:p>
        </p:txBody>
      </p:sp>
      <p:pic>
        <p:nvPicPr>
          <p:cNvPr id="24660" name="Grafik 125"/>
          <p:cNvPicPr>
            <a:picLocks noChangeAspect="1"/>
          </p:cNvPicPr>
          <p:nvPr/>
        </p:nvPicPr>
        <p:blipFill>
          <a:blip r:embed="rId14">
            <a:grayscl/>
          </a:blip>
          <a:srcRect/>
          <a:stretch>
            <a:fillRect/>
          </a:stretch>
        </p:blipFill>
        <p:spPr bwMode="auto">
          <a:xfrm>
            <a:off x="1716088" y="5780088"/>
            <a:ext cx="288925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61" name="Textfeld 67"/>
          <p:cNvSpPr txBox="1">
            <a:spLocks noChangeArrowheads="1"/>
          </p:cNvSpPr>
          <p:nvPr/>
        </p:nvSpPr>
        <p:spPr bwMode="auto">
          <a:xfrm>
            <a:off x="2060575" y="6070600"/>
            <a:ext cx="11525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Sortierer</a:t>
            </a:r>
          </a:p>
        </p:txBody>
      </p:sp>
      <p:sp>
        <p:nvSpPr>
          <p:cNvPr id="24662" name="Textfeld 68"/>
          <p:cNvSpPr txBox="1">
            <a:spLocks noChangeArrowheads="1"/>
          </p:cNvSpPr>
          <p:nvPr/>
        </p:nvSpPr>
        <p:spPr bwMode="auto">
          <a:xfrm>
            <a:off x="2060575" y="5737225"/>
            <a:ext cx="115252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Sortierbox</a:t>
            </a:r>
          </a:p>
        </p:txBody>
      </p:sp>
      <p:sp>
        <p:nvSpPr>
          <p:cNvPr id="24663" name="Textfeld 73"/>
          <p:cNvSpPr txBox="1">
            <a:spLocks noChangeArrowheads="1"/>
          </p:cNvSpPr>
          <p:nvPr/>
        </p:nvSpPr>
        <p:spPr bwMode="auto">
          <a:xfrm>
            <a:off x="4629150" y="6094413"/>
            <a:ext cx="103981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Splittersuchgerät</a:t>
            </a:r>
          </a:p>
        </p:txBody>
      </p:sp>
      <p:sp>
        <p:nvSpPr>
          <p:cNvPr id="24664" name="Textfeld 74"/>
          <p:cNvSpPr txBox="1">
            <a:spLocks noChangeArrowheads="1"/>
          </p:cNvSpPr>
          <p:nvPr/>
        </p:nvSpPr>
        <p:spPr bwMode="auto">
          <a:xfrm>
            <a:off x="4638675" y="5730875"/>
            <a:ext cx="106838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Handvermessung</a:t>
            </a:r>
          </a:p>
        </p:txBody>
      </p:sp>
      <p:pic>
        <p:nvPicPr>
          <p:cNvPr id="24665" name="Bild 28" descr="D:\Projekte sync\FHPDAT Saege\Anlagenablaufbeschreibung\Icons\gruen\entrindung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51525" y="5699125"/>
            <a:ext cx="28733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66" name="Textfeld 74"/>
          <p:cNvSpPr txBox="1">
            <a:spLocks noChangeArrowheads="1"/>
          </p:cNvSpPr>
          <p:nvPr/>
        </p:nvSpPr>
        <p:spPr bwMode="auto">
          <a:xfrm>
            <a:off x="6132513" y="6110288"/>
            <a:ext cx="14319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AT" sz="800"/>
              <a:t>Wurzelanlaufreduziererung</a:t>
            </a:r>
          </a:p>
        </p:txBody>
      </p:sp>
      <p:pic>
        <p:nvPicPr>
          <p:cNvPr id="24667" name="Picture 3" descr="F:\FHP\Mess- und Uebernahmeanlagenbeschreibung\Icon\tuerkis\sortierer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711325" y="6038850"/>
            <a:ext cx="2889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68" name="Picture 6" descr="F:\FHP\Mess- und Uebernahmeanlagenbeschreibung\Icon\Unbenannt-2.jpg"/>
          <p:cNvPicPr>
            <a:picLocks noChangeAspect="1" noChangeArrowheads="1"/>
          </p:cNvPicPr>
          <p:nvPr/>
        </p:nvPicPr>
        <p:blipFill>
          <a:blip r:embed="rId17"/>
          <a:srcRect l="62312"/>
          <a:stretch>
            <a:fillRect/>
          </a:stretch>
        </p:blipFill>
        <p:spPr bwMode="auto">
          <a:xfrm>
            <a:off x="5849938" y="6069013"/>
            <a:ext cx="2889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69" name="Picture 4" descr="F:\FHP\Mess- und Uebernahmeanlagenbeschreibung\Icon\splittersucher rot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357688" y="6037263"/>
            <a:ext cx="2873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0" name="Picture 2" descr="F:\FHP\Mess- und Uebernahmeanlagenbeschreibung\Icon\orange\3dscan.jpg"/>
          <p:cNvPicPr>
            <a:picLocks noChangeAspect="1" noChangeArrowheads="1"/>
          </p:cNvPicPr>
          <p:nvPr/>
        </p:nvPicPr>
        <p:blipFill>
          <a:blip r:embed="rId19">
            <a:lum bright="4000" contrast="10000"/>
          </a:blip>
          <a:srcRect/>
          <a:stretch>
            <a:fillRect/>
          </a:stretch>
        </p:blipFill>
        <p:spPr bwMode="auto">
          <a:xfrm>
            <a:off x="2990850" y="6046788"/>
            <a:ext cx="287338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1" name="Picture 8" descr="F:\FHP\Mess- und Uebernahmeanlagenbeschreibung\Icon\orange\2dscan.jpg"/>
          <p:cNvPicPr>
            <a:picLocks noChangeAspect="1" noChangeArrowheads="1"/>
          </p:cNvPicPr>
          <p:nvPr/>
        </p:nvPicPr>
        <p:blipFill>
          <a:blip r:embed="rId11">
            <a:lum bright="4000" contrast="10000"/>
          </a:blip>
          <a:srcRect/>
          <a:stretch>
            <a:fillRect/>
          </a:stretch>
        </p:blipFill>
        <p:spPr bwMode="auto">
          <a:xfrm>
            <a:off x="2984500" y="5673725"/>
            <a:ext cx="2889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2" name="Picture 11" descr="F:\FHP\Mess- und Uebernahmeanlagenbeschreibung\Icon\schwarz\kran2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7759700" y="6072188"/>
            <a:ext cx="287338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3" name="Picture 12" descr="F:\FHP\Mess- und Uebernahmeanlagenbeschreibung\Icon\orange\handvermessung.jpg"/>
          <p:cNvPicPr>
            <a:picLocks noChangeAspect="1" noChangeArrowheads="1"/>
          </p:cNvPicPr>
          <p:nvPr/>
        </p:nvPicPr>
        <p:blipFill>
          <a:blip r:embed="rId21">
            <a:lum bright="4000" contrast="10000"/>
          </a:blip>
          <a:srcRect/>
          <a:stretch>
            <a:fillRect/>
          </a:stretch>
        </p:blipFill>
        <p:spPr bwMode="auto">
          <a:xfrm>
            <a:off x="4349750" y="5681663"/>
            <a:ext cx="287338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4" name="Picture 13" descr="F:\FHP\Mess- und Uebernahmeanlagenbeschreibung\Icon\kappung braun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7753350" y="5711825"/>
            <a:ext cx="2873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0"/>
          </p:nvPr>
        </p:nvSpPr>
        <p:spPr>
          <a:xfrm>
            <a:off x="0" y="1428750"/>
            <a:ext cx="8501063" cy="4929188"/>
          </a:xfrm>
        </p:spPr>
        <p:txBody>
          <a:bodyPr/>
          <a:lstStyle/>
          <a:p>
            <a:pPr>
              <a:defRPr/>
            </a:pPr>
            <a:r>
              <a:rPr lang="de-AT" sz="1800" dirty="0" smtClean="0"/>
              <a:t>		</a:t>
            </a: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Jede Anlieferung von Sägerundholz erfolgt mit der Anlieferungsanmeldung 	im Werksbüro. </a:t>
            </a:r>
          </a:p>
          <a:p>
            <a:pPr>
              <a:defRPr/>
            </a:pPr>
            <a:endParaRPr lang="de-AT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		Bei der Anmeldung wird der Waldlieferschein erfasst und ein 	Werkslieferschein ausgestellt. Dieser enthält:</a:t>
            </a:r>
          </a:p>
          <a:p>
            <a:pPr>
              <a:defRPr/>
            </a:pPr>
            <a:endParaRPr lang="de-AT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 marL="1162050">
              <a:buFont typeface="Arial" pitchFamily="34" charset="0"/>
              <a:buChar char="•"/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Werklieferscheinnummer</a:t>
            </a:r>
          </a:p>
          <a:p>
            <a:pPr marL="1162050">
              <a:buFont typeface="Arial" pitchFamily="34" charset="0"/>
              <a:buChar char="•"/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Waldlieferscheinnummer</a:t>
            </a:r>
          </a:p>
          <a:p>
            <a:pPr marL="1162050">
              <a:buFont typeface="Arial" pitchFamily="34" charset="0"/>
              <a:buChar char="•"/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Lieferant</a:t>
            </a:r>
          </a:p>
          <a:p>
            <a:pPr marL="1162050">
              <a:buFont typeface="Arial" pitchFamily="34" charset="0"/>
              <a:buChar char="•"/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Sublieferant</a:t>
            </a:r>
          </a:p>
          <a:p>
            <a:pPr marL="1162050">
              <a:buFont typeface="Arial" pitchFamily="34" charset="0"/>
              <a:buChar char="•"/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Transporteur</a:t>
            </a:r>
          </a:p>
          <a:p>
            <a:pPr marL="1162050">
              <a:buFont typeface="Arial" pitchFamily="34" charset="0"/>
              <a:buChar char="•"/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Anlieferungsdatum</a:t>
            </a:r>
          </a:p>
          <a:p>
            <a:pPr marL="1162050">
              <a:buFont typeface="Arial" pitchFamily="34" charset="0"/>
              <a:buChar char="•"/>
              <a:defRPr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Abladeplatz (Vorlagerplatz oder Rundholzaufgabe)</a:t>
            </a:r>
          </a:p>
          <a:p>
            <a:pPr marL="1162050">
              <a:defRPr/>
            </a:pPr>
            <a:endParaRPr lang="de-AT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 marL="1162050">
              <a:defRPr/>
            </a:pPr>
            <a:endParaRPr lang="de-AT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 marL="1162050">
              <a:buFont typeface="Arial" pitchFamily="34" charset="0"/>
              <a:buChar char="•"/>
              <a:defRPr/>
            </a:pPr>
            <a:endParaRPr lang="de-AT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defRPr/>
            </a:pPr>
            <a:r>
              <a:rPr lang="de-AT" dirty="0" smtClean="0"/>
              <a:t/>
            </a:r>
            <a:br>
              <a:rPr lang="de-AT" dirty="0" smtClean="0"/>
            </a:br>
            <a:endParaRPr lang="de-AT" dirty="0"/>
          </a:p>
        </p:txBody>
      </p:sp>
      <p:sp>
        <p:nvSpPr>
          <p:cNvPr id="26626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Anmeldung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Inhaltsplatzhalter 1"/>
          <p:cNvSpPr>
            <a:spLocks noGrp="1"/>
          </p:cNvSpPr>
          <p:nvPr>
            <p:ph sz="quarter" idx="10"/>
          </p:nvPr>
        </p:nvSpPr>
        <p:spPr>
          <a:xfrm>
            <a:off x="469900" y="1428750"/>
            <a:ext cx="7959725" cy="4929188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de-AT" sz="1800" smtClean="0">
                <a:solidFill>
                  <a:srgbClr val="7F7F7F"/>
                </a:solidFill>
                <a:sym typeface="Wingdings" pitchFamily="2" charset="2"/>
              </a:rPr>
              <a:t>Die Vorlagerung erfolgt getrennt je Anlieferung mit eindeutiger Kennzeichnung  durch Anbringen der Werklieferscheinnummer.</a:t>
            </a:r>
          </a:p>
          <a:p>
            <a:pPr>
              <a:buFont typeface="Arial" charset="0"/>
              <a:buChar char="•"/>
            </a:pPr>
            <a:r>
              <a:rPr lang="de-AT" sz="1800" smtClean="0">
                <a:solidFill>
                  <a:srgbClr val="7F7F7F"/>
                </a:solidFill>
                <a:sym typeface="Wingdings" pitchFamily="2" charset="2"/>
              </a:rPr>
              <a:t>Die Entladung erfolgt grundsätzlich durch den Frächter</a:t>
            </a:r>
          </a:p>
          <a:p>
            <a:endParaRPr lang="de-AT" sz="1800" smtClean="0">
              <a:sym typeface="Wingdings" pitchFamily="2" charset="2"/>
            </a:endParaRPr>
          </a:p>
          <a:p>
            <a:r>
              <a:rPr lang="de-AT" smtClean="0">
                <a:sym typeface="Wingdings" pitchFamily="2" charset="2"/>
              </a:rPr>
              <a:t/>
            </a:r>
            <a:br>
              <a:rPr lang="de-AT" smtClean="0">
                <a:sym typeface="Wingdings" pitchFamily="2" charset="2"/>
              </a:rPr>
            </a:br>
            <a:endParaRPr lang="de-AT" smtClean="0">
              <a:sym typeface="Wingdings" pitchFamily="2" charset="2"/>
            </a:endParaRPr>
          </a:p>
        </p:txBody>
      </p:sp>
      <p:sp>
        <p:nvSpPr>
          <p:cNvPr id="27650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Vorlagerung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B</a:t>
            </a:r>
          </a:p>
        </p:txBody>
      </p:sp>
      <p:pic>
        <p:nvPicPr>
          <p:cNvPr id="27652" name="Bild 2" descr="D:\Projekte sync\FHPDAT Saege\Übernahmeablauf Stora Enso Brand\DSC043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6088" y="3071813"/>
            <a:ext cx="3644900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Bild 2" descr="D:\Projekte sync\FHPDAT Saege\Übernahmeablauf Stora Enso Brand\DSC043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5363" y="4000500"/>
            <a:ext cx="1320800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Aufgabe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C</a:t>
            </a:r>
          </a:p>
        </p:txBody>
      </p:sp>
      <p:sp>
        <p:nvSpPr>
          <p:cNvPr id="28675" name="Inhaltsplatzhalter 1"/>
          <p:cNvSpPr txBox="1">
            <a:spLocks/>
          </p:cNvSpPr>
          <p:nvPr/>
        </p:nvSpPr>
        <p:spPr bwMode="auto">
          <a:xfrm>
            <a:off x="755650" y="1366838"/>
            <a:ext cx="8112125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Char char="•"/>
            </a:pPr>
            <a:r>
              <a:rPr lang="de-AT">
                <a:solidFill>
                  <a:srgbClr val="7F7F7F"/>
                </a:solidFill>
                <a:latin typeface="Calibri" pitchFamily="34" charset="0"/>
                <a:sym typeface="Wingdings" pitchFamily="2" charset="2"/>
              </a:rPr>
              <a:t>maximale und minimale Rundholzaufgabelänge:  15m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Char char="•"/>
            </a:pPr>
            <a:r>
              <a:rPr lang="de-AT">
                <a:solidFill>
                  <a:srgbClr val="7F7F7F"/>
                </a:solidFill>
                <a:latin typeface="Calibri" pitchFamily="34" charset="0"/>
                <a:sym typeface="Wingdings" pitchFamily="2" charset="2"/>
              </a:rPr>
              <a:t>Beschickung durch: Frächter oder Radlader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None/>
            </a:pPr>
            <a:endParaRPr lang="de-AT">
              <a:latin typeface="Calibri" pitchFamily="34" charset="0"/>
              <a:sym typeface="Wingdings" pitchFamily="2" charset="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None/>
            </a:pPr>
            <a:r>
              <a:rPr lang="de-AT" sz="2800">
                <a:latin typeface="Calibri" pitchFamily="34" charset="0"/>
                <a:sym typeface="Wingdings" pitchFamily="2" charset="2"/>
              </a:rPr>
              <a:t/>
            </a:r>
            <a:br>
              <a:rPr lang="de-AT" sz="2800">
                <a:latin typeface="Calibri" pitchFamily="34" charset="0"/>
                <a:sym typeface="Wingdings" pitchFamily="2" charset="2"/>
              </a:rPr>
            </a:br>
            <a:endParaRPr lang="de-AT" sz="2800">
              <a:latin typeface="Calibri" pitchFamily="34" charset="0"/>
              <a:sym typeface="Wingdings" pitchFamily="2" charset="2"/>
            </a:endParaRPr>
          </a:p>
        </p:txBody>
      </p:sp>
      <p:pic>
        <p:nvPicPr>
          <p:cNvPr id="28676" name="Picture 2" descr="H:\DCIM\102NIKON\DSCN39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2463" y="2500313"/>
            <a:ext cx="7881937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Inhaltsplatzhalter 1"/>
          <p:cNvSpPr>
            <a:spLocks noGrp="1"/>
          </p:cNvSpPr>
          <p:nvPr>
            <p:ph sz="quarter" idx="10"/>
          </p:nvPr>
        </p:nvSpPr>
        <p:spPr>
          <a:xfrm>
            <a:off x="428625" y="1428750"/>
            <a:ext cx="8429625" cy="4929188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Im Übernahmeabschnitt „D“ erfolgt die okulare Sortierung von Rundholz. </a:t>
            </a:r>
          </a:p>
          <a:p>
            <a:pPr>
              <a:buFont typeface="Arial" charset="0"/>
              <a:buChar char="•"/>
            </a:pPr>
            <a:endParaRPr lang="de-DE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1800" dirty="0" smtClean="0">
                <a:solidFill>
                  <a:srgbClr val="7F7F7F"/>
                </a:solidFill>
                <a:sym typeface="Wingdings" pitchFamily="2" charset="2"/>
              </a:rPr>
              <a:t>Dem Sortierer liegen bei der Qualitätsbeurteilung keine Messwerte vor.</a:t>
            </a:r>
            <a:endParaRPr lang="de-AT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endParaRPr lang="de-DE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1800" dirty="0" smtClean="0">
                <a:solidFill>
                  <a:srgbClr val="7F7F7F"/>
                </a:solidFill>
                <a:sym typeface="Wingdings" pitchFamily="2" charset="2"/>
              </a:rPr>
              <a:t>Es ist keine Kappung vorhanden und das Rundholz wird in Rinde beurteilt.</a:t>
            </a:r>
            <a:endParaRPr lang="de-AT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endParaRPr lang="de-AT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Überstarke Stämme werden in der Zonen „I“ ausgeboxt und </a:t>
            </a:r>
            <a:r>
              <a:rPr lang="de-AT" sz="1800" dirty="0" err="1" smtClean="0">
                <a:solidFill>
                  <a:srgbClr val="7F7F7F"/>
                </a:solidFill>
                <a:sym typeface="Wingdings" pitchFamily="2" charset="2"/>
              </a:rPr>
              <a:t>händisch</a:t>
            </a: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 vermessen. </a:t>
            </a:r>
            <a:b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</a:b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Die Ergebnisse der Messung und Qualitätsbeurteilung werden manuell erfasst.</a:t>
            </a:r>
          </a:p>
          <a:p>
            <a:pPr>
              <a:buFont typeface="Arial" charset="0"/>
              <a:buChar char="•"/>
            </a:pPr>
            <a:endParaRPr lang="de-DE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1800" dirty="0" smtClean="0">
                <a:solidFill>
                  <a:srgbClr val="7F7F7F"/>
                </a:solidFill>
                <a:sym typeface="Wingdings" pitchFamily="2" charset="2"/>
              </a:rPr>
              <a:t>Die nicht </a:t>
            </a:r>
            <a:r>
              <a:rPr lang="de-DE" sz="1800" dirty="0" err="1">
                <a:solidFill>
                  <a:srgbClr val="7F7F7F"/>
                </a:solidFill>
                <a:sym typeface="Wingdings" pitchFamily="2" charset="2"/>
              </a:rPr>
              <a:t>verschnittfähigen</a:t>
            </a:r>
            <a:r>
              <a:rPr lang="de-DE" sz="1800" dirty="0" smtClean="0">
                <a:solidFill>
                  <a:srgbClr val="7F7F7F"/>
                </a:solidFill>
                <a:sym typeface="Wingdings" pitchFamily="2" charset="2"/>
              </a:rPr>
              <a:t> Stämme (Ausschuss) werden in eine eigene Box gefördert bzw. gelagert.</a:t>
            </a:r>
          </a:p>
          <a:p>
            <a:pPr>
              <a:buFont typeface="Arial" charset="0"/>
              <a:buChar char="•"/>
            </a:pPr>
            <a:endParaRPr lang="de-DE" sz="1800" dirty="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Die Beurteilung von Krümmung und </a:t>
            </a:r>
            <a:r>
              <a:rPr lang="de-AT" sz="1800" dirty="0" err="1" smtClean="0">
                <a:solidFill>
                  <a:srgbClr val="7F7F7F"/>
                </a:solidFill>
                <a:sym typeface="Wingdings" pitchFamily="2" charset="2"/>
              </a:rPr>
              <a:t>Abholzigkeit</a:t>
            </a:r>
            <a:r>
              <a:rPr lang="de-AT" sz="1800" dirty="0" smtClean="0">
                <a:solidFill>
                  <a:srgbClr val="7F7F7F"/>
                </a:solidFill>
                <a:sym typeface="Wingdings" pitchFamily="2" charset="2"/>
              </a:rPr>
              <a:t> erfolgt durch den Sortierer. </a:t>
            </a:r>
          </a:p>
          <a:p>
            <a:endParaRPr lang="de-DE" sz="1800" dirty="0" smtClean="0">
              <a:sym typeface="Wingdings" pitchFamily="2" charset="2"/>
            </a:endParaRPr>
          </a:p>
          <a:p>
            <a:endParaRPr lang="de-AT" sz="1800" dirty="0" smtClean="0">
              <a:sym typeface="Wingdings" pitchFamily="2" charset="2"/>
            </a:endParaRPr>
          </a:p>
          <a:p>
            <a:r>
              <a:rPr lang="de-AT" sz="1800" dirty="0" smtClean="0">
                <a:sym typeface="Wingdings" pitchFamily="2" charset="2"/>
              </a:rPr>
              <a:t/>
            </a:r>
            <a:br>
              <a:rPr lang="de-AT" sz="1800" dirty="0" smtClean="0">
                <a:sym typeface="Wingdings" pitchFamily="2" charset="2"/>
              </a:rPr>
            </a:br>
            <a:endParaRPr lang="de-AT" sz="1800" dirty="0" smtClean="0">
              <a:sym typeface="Wingdings" pitchFamily="2" charset="2"/>
            </a:endParaRPr>
          </a:p>
        </p:txBody>
      </p:sp>
      <p:sp>
        <p:nvSpPr>
          <p:cNvPr id="29698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 Okulare Ansprache und Sortierung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Inhaltsplatzhalter 1"/>
          <p:cNvSpPr>
            <a:spLocks noGrp="1"/>
          </p:cNvSpPr>
          <p:nvPr>
            <p:ph sz="quarter" idx="10"/>
          </p:nvPr>
        </p:nvSpPr>
        <p:spPr>
          <a:xfrm>
            <a:off x="785813" y="2643188"/>
            <a:ext cx="7959725" cy="4929187"/>
          </a:xfrm>
        </p:spPr>
        <p:txBody>
          <a:bodyPr/>
          <a:lstStyle/>
          <a:p>
            <a:endParaRPr lang="de-DE" sz="1800" smtClean="0">
              <a:sym typeface="Wingdings" pitchFamily="2" charset="2"/>
            </a:endParaRPr>
          </a:p>
          <a:p>
            <a:endParaRPr lang="de-DE" sz="1800" smtClean="0">
              <a:sym typeface="Wingdings" pitchFamily="2" charset="2"/>
            </a:endParaRPr>
          </a:p>
          <a:p>
            <a:endParaRPr lang="de-DE" sz="1800" smtClean="0">
              <a:sym typeface="Wingdings" pitchFamily="2" charset="2"/>
            </a:endParaRPr>
          </a:p>
        </p:txBody>
      </p:sp>
      <p:sp>
        <p:nvSpPr>
          <p:cNvPr id="30722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Entrindung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E</a:t>
            </a:r>
          </a:p>
        </p:txBody>
      </p:sp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857250" y="1428750"/>
          <a:ext cx="7416800" cy="590550"/>
        </p:xfrm>
        <a:graphic>
          <a:graphicData uri="http://schemas.openxmlformats.org/drawingml/2006/table">
            <a:tbl>
              <a:tblPr/>
              <a:tblGrid>
                <a:gridCol w="3959226"/>
                <a:gridCol w="3457574"/>
              </a:tblGrid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min. - </a:t>
                      </a:r>
                      <a:r>
                        <a:rPr kumimoji="0" lang="de-AT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max</a:t>
                      </a: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Bearbeitungsdurchmesser:</a:t>
                      </a:r>
                      <a:endParaRPr kumimoji="0" lang="de-AT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6 – 60 cm </a:t>
                      </a:r>
                      <a:endParaRPr kumimoji="0" lang="de-AT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min. - </a:t>
                      </a:r>
                      <a:r>
                        <a:rPr kumimoji="0" lang="de-AT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max</a:t>
                      </a: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Länge: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2 – 16 m </a:t>
                      </a:r>
                      <a:endParaRPr kumimoji="0" lang="de-AT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30735" name="Picture 2" descr="H:\DCIM\102NIKON\DSCN39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1288" y="2270125"/>
            <a:ext cx="6300787" cy="40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Inhaltsplatzhalter 1"/>
          <p:cNvSpPr>
            <a:spLocks noGrp="1"/>
          </p:cNvSpPr>
          <p:nvPr>
            <p:ph sz="quarter" idx="10"/>
          </p:nvPr>
        </p:nvSpPr>
        <p:spPr>
          <a:xfrm>
            <a:off x="755650" y="1214438"/>
            <a:ext cx="7959725" cy="4929187"/>
          </a:xfrm>
        </p:spPr>
        <p:txBody>
          <a:bodyPr/>
          <a:lstStyle/>
          <a:p>
            <a:endParaRPr lang="de-AT" sz="1800" dirty="0" smtClean="0">
              <a:sym typeface="Wingdings" pitchFamily="2" charset="2"/>
            </a:endParaRPr>
          </a:p>
          <a:p>
            <a:endParaRPr lang="de-AT" sz="1800" dirty="0" smtClean="0">
              <a:sym typeface="Wingdings" pitchFamily="2" charset="2"/>
            </a:endParaRPr>
          </a:p>
          <a:p>
            <a:endParaRPr lang="de-AT" sz="1800" dirty="0" smtClean="0">
              <a:sym typeface="Wingdings" pitchFamily="2" charset="2"/>
            </a:endParaRPr>
          </a:p>
          <a:p>
            <a:endParaRPr lang="de-AT" sz="1800" dirty="0" smtClean="0">
              <a:sym typeface="Wingdings" pitchFamily="2" charset="2"/>
            </a:endParaRPr>
          </a:p>
          <a:p>
            <a:endParaRPr lang="de-AT" sz="1800" dirty="0" smtClean="0">
              <a:sym typeface="Wingdings" pitchFamily="2" charset="2"/>
            </a:endParaRPr>
          </a:p>
          <a:p>
            <a:endParaRPr lang="de-AT" sz="1800" dirty="0" smtClean="0">
              <a:sym typeface="Wingdings" pitchFamily="2" charset="2"/>
            </a:endParaRPr>
          </a:p>
          <a:p>
            <a:endParaRPr lang="de-AT" sz="1800" b="1" dirty="0" smtClean="0">
              <a:sym typeface="Wingdings" pitchFamily="2" charset="2"/>
            </a:endParaRPr>
          </a:p>
          <a:p>
            <a:endParaRPr lang="de-AT" sz="1800" dirty="0" smtClean="0">
              <a:sym typeface="Wingdings" pitchFamily="2" charset="2"/>
            </a:endParaRPr>
          </a:p>
          <a:p>
            <a:r>
              <a:rPr lang="de-AT" sz="1800" dirty="0" smtClean="0">
                <a:sym typeface="Wingdings" pitchFamily="2" charset="2"/>
              </a:rPr>
              <a:t/>
            </a:r>
            <a:br>
              <a:rPr lang="de-AT" sz="1800" dirty="0" smtClean="0">
                <a:sym typeface="Wingdings" pitchFamily="2" charset="2"/>
              </a:rPr>
            </a:br>
            <a:endParaRPr lang="de-AT" sz="1800" dirty="0" smtClean="0">
              <a:sym typeface="Wingdings" pitchFamily="2" charset="2"/>
            </a:endParaRPr>
          </a:p>
        </p:txBody>
      </p:sp>
      <p:sp>
        <p:nvSpPr>
          <p:cNvPr id="31746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Messstelle 1, 2D- Messung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F</a:t>
            </a:r>
          </a:p>
        </p:txBody>
      </p:sp>
      <p:graphicFrame>
        <p:nvGraphicFramePr>
          <p:cNvPr id="317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028121"/>
              </p:ext>
            </p:extLst>
          </p:nvPr>
        </p:nvGraphicFramePr>
        <p:xfrm>
          <a:off x="827088" y="1362075"/>
          <a:ext cx="7416800" cy="2066925"/>
        </p:xfrm>
        <a:graphic>
          <a:graphicData uri="http://schemas.openxmlformats.org/drawingml/2006/table">
            <a:tbl>
              <a:tblPr/>
              <a:tblGrid>
                <a:gridCol w="4465637"/>
                <a:gridCol w="2951163"/>
              </a:tblGrid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Erstzulassung:</a:t>
                      </a:r>
                      <a:endParaRPr kumimoji="0" lang="de-AT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1992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Letze Eichung: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2009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Eichung erfolgt durch: 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HFA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Gattung der Anlage lt.§ 2 BEV: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J 21 (Keba)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</a:t>
                      </a:r>
                      <a:r>
                        <a:rPr kumimoji="0" lang="de-AT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Mittendurchmesserbereich</a:t>
                      </a: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</a:t>
                      </a:r>
                      <a:r>
                        <a:rPr kumimoji="0" lang="de-AT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+mn-ea"/>
                          <a:cs typeface="Arial" charset="0"/>
                        </a:rPr>
                        <a:t>lt. Zulassung: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4 – 80 cm 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</a:t>
                      </a:r>
                      <a:r>
                        <a:rPr kumimoji="0" lang="de-AT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+mn-ea"/>
                          <a:cs typeface="Arial" charset="0"/>
                        </a:rPr>
                        <a:t>Längenmessbereich lt. Zulassung: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2,5 – 18 m 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Verwendete Rindenabzugsarten: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Vermessung ohne Rinde </a:t>
                      </a:r>
                      <a:endParaRPr kumimoji="0" lang="de-AT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31774" name="Picture 2" descr="H:\DCIM\102NIKON\DSCN39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3550" y="3686175"/>
            <a:ext cx="5453063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Inhaltsplatzhalter 1"/>
          <p:cNvSpPr>
            <a:spLocks noGrp="1"/>
          </p:cNvSpPr>
          <p:nvPr>
            <p:ph sz="quarter" idx="10"/>
          </p:nvPr>
        </p:nvSpPr>
        <p:spPr>
          <a:xfrm>
            <a:off x="755650" y="1196975"/>
            <a:ext cx="7959725" cy="4929188"/>
          </a:xfrm>
        </p:spPr>
        <p:txBody>
          <a:bodyPr/>
          <a:lstStyle/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r>
              <a:rPr lang="de-AT" sz="1800" smtClean="0">
                <a:sym typeface="Wingdings" pitchFamily="2" charset="2"/>
              </a:rPr>
              <a:t/>
            </a:r>
            <a:br>
              <a:rPr lang="de-AT" sz="1800" smtClean="0">
                <a:sym typeface="Wingdings" pitchFamily="2" charset="2"/>
              </a:rPr>
            </a:br>
            <a:endParaRPr lang="de-AT" sz="1800" smtClean="0">
              <a:sym typeface="Wingdings" pitchFamily="2" charset="2"/>
            </a:endParaRPr>
          </a:p>
        </p:txBody>
      </p:sp>
      <p:sp>
        <p:nvSpPr>
          <p:cNvPr id="32770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Eichschild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AT" sz="1400">
              <a:solidFill>
                <a:srgbClr val="FF9900"/>
              </a:solidFill>
              <a:cs typeface="Arial" charset="0"/>
            </a:endParaRPr>
          </a:p>
        </p:txBody>
      </p:sp>
      <p:sp>
        <p:nvSpPr>
          <p:cNvPr id="32772" name="Inhaltsplatzhalter 1"/>
          <p:cNvSpPr txBox="1">
            <a:spLocks/>
          </p:cNvSpPr>
          <p:nvPr/>
        </p:nvSpPr>
        <p:spPr bwMode="auto">
          <a:xfrm>
            <a:off x="755650" y="1214438"/>
            <a:ext cx="7959725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None/>
            </a:pPr>
            <a:endParaRPr lang="de-AT">
              <a:solidFill>
                <a:srgbClr val="000000"/>
              </a:solidFill>
              <a:latin typeface="Calibri" pitchFamily="34" charset="0"/>
              <a:sym typeface="Wingdings" pitchFamily="2" charset="2"/>
            </a:endParaRPr>
          </a:p>
        </p:txBody>
      </p:sp>
      <p:pic>
        <p:nvPicPr>
          <p:cNvPr id="32773" name="Picture 6" descr="C:\Thomas\Schule\Ordner für die Schule\Matura Projekt\Sägewerke\Sägewerk Peter Graggaber\Fotos Peter Graggaber\DSCN39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4100" y="2060575"/>
            <a:ext cx="6819900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Inhaltsplatzhalter 1"/>
          <p:cNvSpPr>
            <a:spLocks noGrp="1"/>
          </p:cNvSpPr>
          <p:nvPr>
            <p:ph sz="quarter" idx="10"/>
          </p:nvPr>
        </p:nvSpPr>
        <p:spPr>
          <a:xfrm>
            <a:off x="755650" y="1196975"/>
            <a:ext cx="7959725" cy="4929188"/>
          </a:xfrm>
        </p:spPr>
        <p:txBody>
          <a:bodyPr/>
          <a:lstStyle/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r>
              <a:rPr lang="de-AT" sz="1800" smtClean="0">
                <a:sym typeface="Wingdings" pitchFamily="2" charset="2"/>
              </a:rPr>
              <a:t/>
            </a:r>
            <a:br>
              <a:rPr lang="de-AT" sz="1800" smtClean="0">
                <a:sym typeface="Wingdings" pitchFamily="2" charset="2"/>
              </a:rPr>
            </a:br>
            <a:endParaRPr lang="de-AT" sz="1800" smtClean="0">
              <a:sym typeface="Wingdings" pitchFamily="2" charset="2"/>
            </a:endParaRPr>
          </a:p>
        </p:txBody>
      </p:sp>
      <p:sp>
        <p:nvSpPr>
          <p:cNvPr id="33794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Messstellendetail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AT" sz="1400">
              <a:solidFill>
                <a:srgbClr val="FF9900"/>
              </a:solidFill>
              <a:cs typeface="Arial" charset="0"/>
            </a:endParaRPr>
          </a:p>
        </p:txBody>
      </p:sp>
      <p:graphicFrame>
        <p:nvGraphicFramePr>
          <p:cNvPr id="7" name="Tabelle 6"/>
          <p:cNvGraphicFramePr>
            <a:graphicFrameLocks noGrp="1"/>
          </p:cNvGraphicFramePr>
          <p:nvPr/>
        </p:nvGraphicFramePr>
        <p:xfrm>
          <a:off x="857250" y="1695450"/>
          <a:ext cx="7416799" cy="1181100"/>
        </p:xfrm>
        <a:graphic>
          <a:graphicData uri="http://schemas.openxmlformats.org/drawingml/2006/table">
            <a:tbl>
              <a:tblPr/>
              <a:tblGrid>
                <a:gridCol w="2910654"/>
                <a:gridCol w="900950"/>
                <a:gridCol w="900950"/>
                <a:gridCol w="902345"/>
                <a:gridCol w="900950"/>
                <a:gridCol w="9009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AT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3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4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5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</a:t>
                      </a:r>
                      <a:r>
                        <a:rPr kumimoji="0" lang="de-AT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Mittendurchmesserabschlag</a:t>
                      </a:r>
                      <a:endParaRPr kumimoji="0" lang="de-AT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1 cm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 cm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 cm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 cm 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AT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</a:t>
                      </a:r>
                      <a:r>
                        <a:rPr kumimoji="0" lang="de-AT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Zopfdurchmesserabschlag</a:t>
                      </a:r>
                      <a:endParaRPr kumimoji="0" lang="de-AT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 cm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 cm 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 cm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 cm 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5cm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Längenabschlag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50cm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100 cm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150 cm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AT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AT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33833" name="Textfeld 7"/>
          <p:cNvSpPr txBox="1">
            <a:spLocks noChangeArrowheads="1"/>
          </p:cNvSpPr>
          <p:nvPr/>
        </p:nvSpPr>
        <p:spPr bwMode="auto">
          <a:xfrm>
            <a:off x="785813" y="1285875"/>
            <a:ext cx="19415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AT"/>
              <a:t>Abschlagstasten:</a:t>
            </a:r>
          </a:p>
        </p:txBody>
      </p:sp>
      <p:pic>
        <p:nvPicPr>
          <p:cNvPr id="33834" name="Picture 2" descr="H:\DCIM\102NIKON\DSCN39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25" y="3103563"/>
            <a:ext cx="3730625" cy="318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Inhaltsplatzhalter 1"/>
          <p:cNvSpPr>
            <a:spLocks noGrp="1"/>
          </p:cNvSpPr>
          <p:nvPr>
            <p:ph sz="quarter" idx="10"/>
          </p:nvPr>
        </p:nvSpPr>
        <p:spPr>
          <a:xfrm>
            <a:off x="500063" y="1357313"/>
            <a:ext cx="8215312" cy="4929187"/>
          </a:xfrm>
        </p:spPr>
        <p:txBody>
          <a:bodyPr/>
          <a:lstStyle/>
          <a:p>
            <a:endParaRPr lang="de-AT" sz="1800" smtClean="0"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AT" sz="1800" smtClean="0">
                <a:solidFill>
                  <a:srgbClr val="7F7F7F"/>
                </a:solidFill>
                <a:sym typeface="Wingdings" pitchFamily="2" charset="2"/>
              </a:rPr>
              <a:t>Das Langholz  wird in eine der zwei Langholzboxen ausgeworfen. </a:t>
            </a:r>
          </a:p>
          <a:p>
            <a:r>
              <a:rPr lang="de-AT" sz="1800" smtClean="0">
                <a:sym typeface="Wingdings" pitchFamily="2" charset="2"/>
              </a:rPr>
              <a:t/>
            </a:r>
            <a:br>
              <a:rPr lang="de-AT" sz="1800" smtClean="0">
                <a:sym typeface="Wingdings" pitchFamily="2" charset="2"/>
              </a:rPr>
            </a:br>
            <a:endParaRPr lang="de-AT" sz="1800" smtClean="0">
              <a:sym typeface="Wingdings" pitchFamily="2" charset="2"/>
            </a:endParaRPr>
          </a:p>
        </p:txBody>
      </p:sp>
      <p:sp>
        <p:nvSpPr>
          <p:cNvPr id="34819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Ausboxen von Langholz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G</a:t>
            </a:r>
          </a:p>
        </p:txBody>
      </p:sp>
      <p:pic>
        <p:nvPicPr>
          <p:cNvPr id="34821" name="Picture 2" descr="H:\DCIM\102NIKON\DSCN396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875" y="2286000"/>
            <a:ext cx="7885113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Sortierboxen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H</a:t>
            </a:r>
          </a:p>
        </p:txBody>
      </p:sp>
      <p:sp>
        <p:nvSpPr>
          <p:cNvPr id="35843" name="Inhaltsplatzhalter 1"/>
          <p:cNvSpPr txBox="1">
            <a:spLocks/>
          </p:cNvSpPr>
          <p:nvPr/>
        </p:nvSpPr>
        <p:spPr bwMode="auto">
          <a:xfrm>
            <a:off x="428625" y="1643063"/>
            <a:ext cx="79597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Char char="•"/>
            </a:pPr>
            <a:r>
              <a:rPr lang="de-AT">
                <a:solidFill>
                  <a:srgbClr val="7F7F7F"/>
                </a:solidFill>
                <a:latin typeface="Calibri" pitchFamily="34" charset="0"/>
                <a:sym typeface="Wingdings" pitchFamily="2" charset="2"/>
              </a:rPr>
              <a:t>2 teiliger Sortierstrang mit 17 Rundholzboxen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</a:pPr>
            <a:endParaRPr lang="de-AT">
              <a:solidFill>
                <a:srgbClr val="7F7F7F"/>
              </a:solidFill>
              <a:latin typeface="Calibri" pitchFamily="34" charset="0"/>
              <a:sym typeface="Wingdings" pitchFamily="2" charset="2"/>
            </a:endParaRPr>
          </a:p>
        </p:txBody>
      </p:sp>
      <p:pic>
        <p:nvPicPr>
          <p:cNvPr id="35844" name="Picture 2" descr="H:\DCIM\102NIKON\DSCN3968.JPG"/>
          <p:cNvPicPr>
            <a:picLocks noChangeAspect="1" noChangeArrowheads="1"/>
          </p:cNvPicPr>
          <p:nvPr/>
        </p:nvPicPr>
        <p:blipFill>
          <a:blip r:embed="rId2"/>
          <a:srcRect t="35849"/>
          <a:stretch>
            <a:fillRect/>
          </a:stretch>
        </p:blipFill>
        <p:spPr bwMode="auto">
          <a:xfrm>
            <a:off x="642938" y="2786063"/>
            <a:ext cx="78755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Inhaltsplatzhalter 1"/>
          <p:cNvSpPr>
            <a:spLocks noGrp="1"/>
          </p:cNvSpPr>
          <p:nvPr>
            <p:ph sz="quarter" idx="10"/>
          </p:nvPr>
        </p:nvSpPr>
        <p:spPr>
          <a:xfrm>
            <a:off x="428625" y="1285875"/>
            <a:ext cx="8286750" cy="4929188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de-AT" sz="1800" smtClean="0">
                <a:solidFill>
                  <a:srgbClr val="7F7F7F"/>
                </a:solidFill>
                <a:sym typeface="Wingdings" pitchFamily="2" charset="2"/>
              </a:rPr>
              <a:t>Die Vermessung  der ausgeboxten Stämme erfolgt manuell mit einer geeichten Messkluppe. Die Ansprache Holzart und Qualität erfolgt lt. Übernahmevereinbarung.</a:t>
            </a:r>
          </a:p>
          <a:p>
            <a:endParaRPr lang="de-DE" sz="180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1800" smtClean="0">
                <a:solidFill>
                  <a:srgbClr val="7F7F7F"/>
                </a:solidFill>
                <a:sym typeface="Wingdings" pitchFamily="2" charset="2"/>
              </a:rPr>
              <a:t>Die überstarken Stämme werden im Protokoll händisch ergänzt.</a:t>
            </a:r>
          </a:p>
          <a:p>
            <a:endParaRPr lang="de-DE" sz="1800" smtClean="0">
              <a:solidFill>
                <a:srgbClr val="7F7F7F"/>
              </a:solidFill>
              <a:sym typeface="Wingdings" pitchFamily="2" charset="2"/>
            </a:endParaRPr>
          </a:p>
          <a:p>
            <a:pPr>
              <a:buFont typeface="Arial" charset="0"/>
              <a:buChar char="•"/>
            </a:pPr>
            <a:r>
              <a:rPr lang="de-DE" sz="1800" smtClean="0">
                <a:solidFill>
                  <a:srgbClr val="7F7F7F"/>
                </a:solidFill>
                <a:sym typeface="Wingdings" pitchFamily="2" charset="2"/>
              </a:rPr>
              <a:t>Bei überstarken Stämmen erfolgt der Rindenabschlag lt. Peintinger-Tabelle.</a:t>
            </a:r>
            <a:endParaRPr lang="de-AT" sz="1800" smtClean="0">
              <a:solidFill>
                <a:srgbClr val="7F7F7F"/>
              </a:solidFill>
              <a:sym typeface="Wingdings" pitchFamily="2" charset="2"/>
            </a:endParaRPr>
          </a:p>
          <a:p>
            <a:r>
              <a:rPr lang="de-AT" sz="1800" smtClean="0">
                <a:sym typeface="Wingdings" pitchFamily="2" charset="2"/>
              </a:rPr>
              <a:t/>
            </a:r>
            <a:br>
              <a:rPr lang="de-AT" sz="1800" smtClean="0">
                <a:sym typeface="Wingdings" pitchFamily="2" charset="2"/>
              </a:rPr>
            </a:br>
            <a:endParaRPr lang="de-AT" sz="1800" smtClean="0">
              <a:sym typeface="Wingdings" pitchFamily="2" charset="2"/>
            </a:endParaRPr>
          </a:p>
        </p:txBody>
      </p:sp>
      <p:sp>
        <p:nvSpPr>
          <p:cNvPr id="36866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Ausboxen überstarker Stämme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400" dirty="0">
                <a:solidFill>
                  <a:srgbClr val="FF9900"/>
                </a:solidFill>
              </a:rPr>
              <a:t>I</a:t>
            </a:r>
          </a:p>
        </p:txBody>
      </p:sp>
      <p:pic>
        <p:nvPicPr>
          <p:cNvPr id="36868" name="Picture 2" descr="H:\DCIM\102NIKON\DSCN39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7413" y="4344988"/>
            <a:ext cx="4614862" cy="194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Inhaltsplatzhalter 1"/>
          <p:cNvSpPr>
            <a:spLocks noGrp="1"/>
          </p:cNvSpPr>
          <p:nvPr>
            <p:ph sz="quarter" idx="10"/>
          </p:nvPr>
        </p:nvSpPr>
        <p:spPr>
          <a:xfrm>
            <a:off x="755650" y="1214438"/>
            <a:ext cx="7959725" cy="4929187"/>
          </a:xfrm>
        </p:spPr>
        <p:txBody>
          <a:bodyPr/>
          <a:lstStyle/>
          <a:p>
            <a:endParaRPr lang="de-DE" sz="1800" smtClean="0">
              <a:sym typeface="Wingdings" pitchFamily="2" charset="2"/>
            </a:endParaRPr>
          </a:p>
          <a:p>
            <a:r>
              <a:rPr lang="de-DE" sz="1800" smtClean="0">
                <a:sym typeface="Wingdings" pitchFamily="2" charset="2"/>
              </a:rPr>
              <a:t> </a:t>
            </a:r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endParaRPr lang="de-AT" sz="1800" smtClean="0">
              <a:sym typeface="Wingdings" pitchFamily="2" charset="2"/>
            </a:endParaRPr>
          </a:p>
          <a:p>
            <a:r>
              <a:rPr lang="de-AT" sz="1800" smtClean="0">
                <a:sym typeface="Wingdings" pitchFamily="2" charset="2"/>
              </a:rPr>
              <a:t/>
            </a:r>
            <a:br>
              <a:rPr lang="de-AT" sz="1800" smtClean="0">
                <a:sym typeface="Wingdings" pitchFamily="2" charset="2"/>
              </a:rPr>
            </a:br>
            <a:endParaRPr lang="de-AT" sz="1800" smtClean="0">
              <a:sym typeface="Wingdings" pitchFamily="2" charset="2"/>
            </a:endParaRPr>
          </a:p>
        </p:txBody>
      </p:sp>
      <p:sp>
        <p:nvSpPr>
          <p:cNvPr id="37890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Splittersuchgerät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AT" sz="1400" dirty="0">
              <a:solidFill>
                <a:srgbClr val="FF9900"/>
              </a:solidFill>
            </a:endParaRPr>
          </a:p>
        </p:txBody>
      </p:sp>
      <p:sp>
        <p:nvSpPr>
          <p:cNvPr id="37892" name="Inhaltsplatzhalter 1"/>
          <p:cNvSpPr txBox="1">
            <a:spLocks/>
          </p:cNvSpPr>
          <p:nvPr/>
        </p:nvSpPr>
        <p:spPr bwMode="auto">
          <a:xfrm>
            <a:off x="428625" y="1643063"/>
            <a:ext cx="79597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Char char="•"/>
            </a:pPr>
            <a:r>
              <a:rPr lang="de-AT">
                <a:solidFill>
                  <a:srgbClr val="7F7F7F"/>
                </a:solidFill>
                <a:latin typeface="Calibri" pitchFamily="34" charset="0"/>
                <a:sym typeface="Wingdings" pitchFamily="2" charset="2"/>
              </a:rPr>
              <a:t>Nicht vorhanden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</a:pPr>
            <a:endParaRPr lang="de-AT">
              <a:solidFill>
                <a:srgbClr val="7F7F7F"/>
              </a:solidFill>
              <a:latin typeface="Calibri" pitchFamily="34" charset="0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Inhaltsplatzhalter 2"/>
          <p:cNvSpPr>
            <a:spLocks noGrp="1"/>
          </p:cNvSpPr>
          <p:nvPr>
            <p:ph sz="quarter" idx="11"/>
          </p:nvPr>
        </p:nvSpPr>
        <p:spPr>
          <a:xfrm>
            <a:off x="250825" y="549275"/>
            <a:ext cx="6446838" cy="406400"/>
          </a:xfrm>
        </p:spPr>
        <p:txBody>
          <a:bodyPr/>
          <a:lstStyle/>
          <a:p>
            <a:r>
              <a:rPr lang="de-AT" smtClean="0"/>
              <a:t>     Kappanlage</a:t>
            </a:r>
          </a:p>
        </p:txBody>
      </p:sp>
      <p:sp>
        <p:nvSpPr>
          <p:cNvPr id="4" name="Ellipse 3"/>
          <p:cNvSpPr/>
          <p:nvPr/>
        </p:nvSpPr>
        <p:spPr>
          <a:xfrm>
            <a:off x="250825" y="620713"/>
            <a:ext cx="360363" cy="360362"/>
          </a:xfrm>
          <a:prstGeom prst="ellipse">
            <a:avLst/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AT" sz="1400" dirty="0">
              <a:solidFill>
                <a:srgbClr val="FF9900"/>
              </a:solidFill>
            </a:endParaRPr>
          </a:p>
        </p:txBody>
      </p:sp>
      <p:sp>
        <p:nvSpPr>
          <p:cNvPr id="38915" name="Inhaltsplatzhalter 1"/>
          <p:cNvSpPr txBox="1">
            <a:spLocks/>
          </p:cNvSpPr>
          <p:nvPr/>
        </p:nvSpPr>
        <p:spPr bwMode="auto">
          <a:xfrm>
            <a:off x="428625" y="1643063"/>
            <a:ext cx="79597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  <a:buFont typeface="Arial" charset="0"/>
              <a:buChar char="•"/>
            </a:pPr>
            <a:r>
              <a:rPr lang="de-AT">
                <a:solidFill>
                  <a:srgbClr val="7F7F7F"/>
                </a:solidFill>
                <a:latin typeface="Calibri" pitchFamily="34" charset="0"/>
                <a:sym typeface="Wingdings" pitchFamily="2" charset="2"/>
              </a:rPr>
              <a:t>Nicht vorhanden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009831"/>
              </a:buClr>
              <a:buSzPct val="90000"/>
            </a:pPr>
            <a:endParaRPr lang="de-AT">
              <a:solidFill>
                <a:srgbClr val="7F7F7F"/>
              </a:solidFill>
              <a:latin typeface="Calibri" pitchFamily="34" charset="0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4_Larissa-Design">
  <a:themeElements>
    <a:clrScheme name="FHP">
      <a:dk1>
        <a:sysClr val="windowText" lastClr="000000"/>
      </a:dk1>
      <a:lt1>
        <a:sysClr val="window" lastClr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000000"/>
      </a:folHlink>
    </a:clrScheme>
    <a:fontScheme name="14_Larissa-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Larissa-Design">
  <a:themeElements>
    <a:clrScheme name="FHP">
      <a:dk1>
        <a:sysClr val="windowText" lastClr="000000"/>
      </a:dk1>
      <a:lt1>
        <a:sysClr val="window" lastClr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000000"/>
      </a:folHlink>
    </a:clrScheme>
    <a:fontScheme name="14_Larissa-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HP">
    <a:dk1>
      <a:sysClr val="windowText" lastClr="000000"/>
    </a:dk1>
    <a:lt1>
      <a:sysClr val="window" lastClr="FFFFFF"/>
    </a:lt1>
    <a:dk2>
      <a:srgbClr val="000000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00"/>
    </a:hlink>
    <a:folHlink>
      <a:srgbClr val="00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498</Words>
  <Application>Microsoft Office PowerPoint</Application>
  <PresentationFormat>Bildschirmpräsentation (4:3)</PresentationFormat>
  <Paragraphs>247</Paragraphs>
  <Slides>22</Slides>
  <Notes>8</Notes>
  <HiddenSlides>0</HiddenSlides>
  <MMClips>0</MMClips>
  <ScaleCrop>false</ScaleCrop>
  <HeadingPairs>
    <vt:vector size="6" baseType="variant">
      <vt:variant>
        <vt:lpstr>Design</vt:lpstr>
      </vt:variant>
      <vt:variant>
        <vt:i4>2</vt:i4>
      </vt:variant>
      <vt:variant>
        <vt:lpstr>Folientitel</vt:lpstr>
      </vt:variant>
      <vt:variant>
        <vt:i4>22</vt:i4>
      </vt:variant>
      <vt:variant>
        <vt:lpstr>Zielgruppenorientierte Präsentationen</vt:lpstr>
      </vt:variant>
      <vt:variant>
        <vt:i4>1</vt:i4>
      </vt:variant>
    </vt:vector>
  </HeadingPairs>
  <TitlesOfParts>
    <vt:vector size="25" baseType="lpstr">
      <vt:lpstr>14_Larissa-Design</vt:lpstr>
      <vt:lpstr>15_Larissa-Design</vt:lpstr>
      <vt:lpstr>Die FHP-Anlagenbeschreibung </vt:lpstr>
      <vt:lpstr>PowerPoint-Präsentation</vt:lpstr>
      <vt:lpstr>PowerPoint-Präsentation</vt:lpstr>
      <vt:lpstr>PowerPoint-Präsentation</vt:lpstr>
      <vt:lpstr>PowerPoint-Präsentation</vt:lpstr>
      <vt:lpstr>FHP-Kooperationsplattform Forst Holz Papier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FHPAKWÜ</vt:lpstr>
    </vt:vector>
  </TitlesOfParts>
  <Company>Forst Holz Papier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ÖHU  Schulungs- unterlagen</dc:title>
  <dc:creator>Raimund Ziegler</dc:creator>
  <cp:lastModifiedBy>etreml</cp:lastModifiedBy>
  <cp:revision>521</cp:revision>
  <cp:lastPrinted>2010-06-07T17:55:41Z</cp:lastPrinted>
  <dcterms:created xsi:type="dcterms:W3CDTF">2006-08-03T09:26:49Z</dcterms:created>
  <dcterms:modified xsi:type="dcterms:W3CDTF">2010-11-24T09:07:58Z</dcterms:modified>
</cp:coreProperties>
</file>